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</p:sldIdLst>
  <p:sldSz cy="6858000" cx="9144000"/>
  <p:notesSz cx="6858000" cy="9144000"/>
  <p:embeddedFontLst>
    <p:embeddedFont>
      <p:font typeface="Arial Narrow"/>
      <p:regular r:id="rId72"/>
      <p:bold r:id="rId73"/>
      <p:italic r:id="rId74"/>
      <p:boldItalic r:id="rId75"/>
    </p:embeddedFont>
    <p:embeddedFont>
      <p:font typeface="Arial Black"/>
      <p:regular r:id="rId7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ArialNarrow-bold.fntdata"/><Relationship Id="rId72" Type="http://schemas.openxmlformats.org/officeDocument/2006/relationships/font" Target="fonts/ArialNarrow-regular.fntdata"/><Relationship Id="rId31" Type="http://schemas.openxmlformats.org/officeDocument/2006/relationships/slide" Target="slides/slide27.xml"/><Relationship Id="rId75" Type="http://schemas.openxmlformats.org/officeDocument/2006/relationships/font" Target="fonts/ArialNarrow-boldItalic.fntdata"/><Relationship Id="rId30" Type="http://schemas.openxmlformats.org/officeDocument/2006/relationships/slide" Target="slides/slide26.xml"/><Relationship Id="rId74" Type="http://schemas.openxmlformats.org/officeDocument/2006/relationships/font" Target="fonts/ArialNarrow-italic.fntdata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76" Type="http://schemas.openxmlformats.org/officeDocument/2006/relationships/font" Target="fonts/ArialBlack-regular.fntdata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überschrift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68312" y="2997200"/>
            <a:ext cx="80645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68312" y="404812"/>
            <a:ext cx="8135937" cy="82391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</a:pPr>
            <a:r>
              <a:rPr b="1" i="0" lang="en-US" sz="4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Vidění 7 troubení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484312"/>
            <a:ext cx="5670550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>
            <p:ph type="title"/>
          </p:nvPr>
        </p:nvSpPr>
        <p:spPr>
          <a:xfrm>
            <a:off x="685800" y="609600"/>
            <a:ext cx="7772400" cy="1019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Problém jednoho citátu  Ellen G. White </a:t>
            </a:r>
            <a:br>
              <a:rPr b="1" i="0" lang="en-US" sz="28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8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výkladu 6. troubení Millerity</a:t>
            </a:r>
            <a:endParaRPr/>
          </a:p>
        </p:txBody>
      </p:sp>
      <p:sp>
        <p:nvSpPr>
          <p:cNvPr id="228" name="Google Shape;228;p22"/>
          <p:cNvSpPr txBox="1"/>
          <p:nvPr>
            <p:ph idx="1" type="body"/>
          </p:nvPr>
        </p:nvSpPr>
        <p:spPr>
          <a:xfrm>
            <a:off x="685800" y="1628775"/>
            <a:ext cx="7772400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roce 1840 vzbudilo zájem široké veřejnosti další podivuhodné naplnění proroctví. O dva roky dříve uveřejnil Josiah Litch, jeden z hlavních kazatelů, kteří hlásali druhý příchod Ježíše Krista, výklad deváté kapitoly knihy Zjevení a předpověděl v něm pád osmanské říše. </a:t>
            </a:r>
            <a:r>
              <a:rPr b="0" i="1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Podle jeho výpočtů měla být tato mocnost poražena „v roce 1840, někdy v měsíci srpnu“.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Jen několik dnů před uvedeným datem napsal: „Vycházíme-li z toho, že první údobí 150 let skončilo přesně tehdy, když nastoupil na trůn se souhlasem Turků Konstantin XI., a období </a:t>
            </a: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391 let a 15 dnů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začalo po skončení prvního údobí, pak prorocké období skončí </a:t>
            </a: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 srpna 1840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1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 se rozpadne osmanská říše, která má hlavní město v Konstantinopoli.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to se také, jak věřím, stane.“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(Josiah Litch v časopisu Signs of the Times z 1. srpna 1840)GC 335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/>
        </p:nvSpPr>
        <p:spPr>
          <a:xfrm>
            <a:off x="304800" y="762000"/>
            <a:ext cx="8610600" cy="4789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Přesně v určené době přijalo Turecko prostřednictvím svých vyslanců ochranu spojeneckých velmocí Evropy, a tím se podrobilo křesťanským národům. Tato událost přesně naplnila předpověď (viz Dodatek č. 34). Když se tato zpráva rozšířila v Americe, mnoho lidí to přesvědčilo, že zásady vypracované Millerem a jeho společníky pro výklad biblických proroctví jsou správné a přesné. Adventní hnutí dostalo nový impulz. K Millerovi se přidali vzdělaní a vlivní lidé, kteří hlásali a zveřejňovali jeho názory. Od roku 1840 do roku 1844 se toto hnutí rychle šířilo.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GC 335)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000"/>
              <a:buFont typeface="Arial Narrow"/>
              <a:buNone/>
            </a:pPr>
            <a:r>
              <a:rPr b="1" i="0" lang="en-US" sz="40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Výklad 6. troubení před rokem 1844</a:t>
            </a:r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304800" y="2133600"/>
            <a:ext cx="2514600" cy="1979612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5.trou.</a:t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Islam + Turci</a:t>
            </a:r>
            <a:endParaRPr/>
          </a:p>
          <a:p>
            <a:pPr indent="0" lvl="0" marL="0" marR="0" rtl="0" algn="ctr">
              <a:lnSpc>
                <a:spcPct val="210000"/>
              </a:lnSpc>
              <a:spcBef>
                <a:spcPts val="120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5 měsíců</a:t>
            </a:r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2819400" y="2133600"/>
            <a:ext cx="4648200" cy="198278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6.trou.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Islam + Turecko</a:t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Zj. 9,15 =1h,1den,1měs.+1rok</a:t>
            </a:r>
            <a:endParaRPr/>
          </a:p>
        </p:txBody>
      </p:sp>
      <p:sp>
        <p:nvSpPr>
          <p:cNvPr id="241" name="Google Shape;241;p24"/>
          <p:cNvSpPr txBox="1"/>
          <p:nvPr/>
        </p:nvSpPr>
        <p:spPr>
          <a:xfrm>
            <a:off x="7467600" y="2133600"/>
            <a:ext cx="1371600" cy="19685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7.trou.</a:t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152400" y="4114800"/>
            <a:ext cx="990600" cy="466725"/>
          </a:xfrm>
          <a:prstGeom prst="rect">
            <a:avLst/>
          </a:prstGeom>
          <a:noFill/>
          <a:ln cap="flat" cmpd="sng" w="9525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1299</a:t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2286000" y="4114800"/>
            <a:ext cx="990600" cy="466725"/>
          </a:xfrm>
          <a:prstGeom prst="rect">
            <a:avLst/>
          </a:prstGeom>
          <a:noFill/>
          <a:ln cap="flat" cmpd="sng" w="9525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1449</a:t>
            </a:r>
            <a:endParaRPr/>
          </a:p>
        </p:txBody>
      </p:sp>
      <p:sp>
        <p:nvSpPr>
          <p:cNvPr id="244" name="Google Shape;244;p24"/>
          <p:cNvSpPr txBox="1"/>
          <p:nvPr/>
        </p:nvSpPr>
        <p:spPr>
          <a:xfrm>
            <a:off x="8153400" y="4114800"/>
            <a:ext cx="990600" cy="528637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1844</a:t>
            </a:r>
            <a:endParaRPr/>
          </a:p>
        </p:txBody>
      </p:sp>
      <p:sp>
        <p:nvSpPr>
          <p:cNvPr id="245" name="Google Shape;245;p24"/>
          <p:cNvSpPr txBox="1"/>
          <p:nvPr/>
        </p:nvSpPr>
        <p:spPr>
          <a:xfrm>
            <a:off x="6858000" y="4114800"/>
            <a:ext cx="990600" cy="528637"/>
          </a:xfrm>
          <a:prstGeom prst="rect">
            <a:avLst/>
          </a:prstGeom>
          <a:solidFill>
            <a:srgbClr val="800080"/>
          </a:solidFill>
          <a:ln cap="flat" cmpd="sng" w="9525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1840</a:t>
            </a:r>
            <a:endParaRPr/>
          </a:p>
        </p:txBody>
      </p:sp>
      <p:cxnSp>
        <p:nvCxnSpPr>
          <p:cNvPr id="246" name="Google Shape;246;p24"/>
          <p:cNvCxnSpPr/>
          <p:nvPr/>
        </p:nvCxnSpPr>
        <p:spPr>
          <a:xfrm>
            <a:off x="8077200" y="4114800"/>
            <a:ext cx="0" cy="838200"/>
          </a:xfrm>
          <a:prstGeom prst="straightConnector1">
            <a:avLst/>
          </a:prstGeom>
          <a:noFill/>
          <a:ln cap="flat" cmpd="sng" w="57150">
            <a:solidFill>
              <a:srgbClr val="D6163B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47" name="Google Shape;247;p24"/>
          <p:cNvSpPr txBox="1"/>
          <p:nvPr/>
        </p:nvSpPr>
        <p:spPr>
          <a:xfrm>
            <a:off x="6858000" y="4953000"/>
            <a:ext cx="2286000" cy="1809750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Varování před mylným výkladem      6.troubení!</a:t>
            </a:r>
            <a:endParaRPr/>
          </a:p>
        </p:txBody>
      </p:sp>
      <p:sp>
        <p:nvSpPr>
          <p:cNvPr id="248" name="Google Shape;248;p24"/>
          <p:cNvSpPr txBox="1"/>
          <p:nvPr/>
        </p:nvSpPr>
        <p:spPr>
          <a:xfrm>
            <a:off x="7315200" y="692150"/>
            <a:ext cx="1371600" cy="941387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W. Foy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4.02.42</a:t>
            </a:r>
            <a:endParaRPr/>
          </a:p>
        </p:txBody>
      </p:sp>
      <p:cxnSp>
        <p:nvCxnSpPr>
          <p:cNvPr id="249" name="Google Shape;249;p24"/>
          <p:cNvCxnSpPr/>
          <p:nvPr/>
        </p:nvCxnSpPr>
        <p:spPr>
          <a:xfrm rot="10800000">
            <a:off x="8077200" y="1752600"/>
            <a:ext cx="0" cy="3810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50" name="Google Shape;250;p24"/>
          <p:cNvSpPr/>
          <p:nvPr/>
        </p:nvSpPr>
        <p:spPr>
          <a:xfrm>
            <a:off x="2743200" y="3048000"/>
            <a:ext cx="4724400" cy="609600"/>
          </a:xfrm>
          <a:prstGeom prst="leftRightArrow">
            <a:avLst>
              <a:gd fmla="val 1444" name="adj1"/>
              <a:gd fmla="val 3375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391 roků</a:t>
            </a:r>
            <a:endParaRPr/>
          </a:p>
        </p:txBody>
      </p:sp>
      <p:sp>
        <p:nvSpPr>
          <p:cNvPr id="251" name="Google Shape;251;p24"/>
          <p:cNvSpPr/>
          <p:nvPr/>
        </p:nvSpPr>
        <p:spPr>
          <a:xfrm>
            <a:off x="304800" y="3048000"/>
            <a:ext cx="2438400" cy="609600"/>
          </a:xfrm>
          <a:prstGeom prst="leftRightArrow">
            <a:avLst>
              <a:gd fmla="val 2433" name="adj1"/>
              <a:gd fmla="val 4725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150 let</a:t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7467600" y="3048000"/>
            <a:ext cx="1371600" cy="6096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roky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304800" y="4495800"/>
            <a:ext cx="6629400" cy="2312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1 hodina  =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                   </a:t>
            </a: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15 dnů</a:t>
            </a:r>
            <a:endParaRPr b="1" i="0" sz="28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1 den	      =	    </a:t>
            </a:r>
            <a:r>
              <a:rPr b="1" i="0" lang="en-US" sz="28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1 rok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1 měsíc    =	  </a:t>
            </a:r>
            <a:r>
              <a:rPr b="1" i="0" lang="en-US" sz="28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30 roků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1 rok	      </a:t>
            </a:r>
            <a:r>
              <a:rPr b="1" i="0" lang="en-US" sz="2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	</a:t>
            </a:r>
            <a:r>
              <a:rPr b="1" i="0" lang="en-US" sz="2800" u="sng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360 roků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	</a:t>
            </a:r>
            <a:r>
              <a:rPr b="1" i="0" lang="en-US" sz="2800" u="none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391 roků +</a:t>
            </a:r>
            <a:r>
              <a:rPr b="1" i="0" lang="en-US" sz="28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15 dnů</a:t>
            </a:r>
            <a:endParaRPr/>
          </a:p>
        </p:txBody>
      </p:sp>
      <p:sp>
        <p:nvSpPr>
          <p:cNvPr id="254" name="Google Shape;254;p24"/>
          <p:cNvSpPr txBox="1"/>
          <p:nvPr/>
        </p:nvSpPr>
        <p:spPr>
          <a:xfrm>
            <a:off x="304800" y="1743075"/>
            <a:ext cx="2514600" cy="466725"/>
          </a:xfrm>
          <a:prstGeom prst="rect">
            <a:avLst/>
          </a:prstGeom>
          <a:noFill/>
          <a:ln cap="flat" cmpd="sng" w="9525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1.bída</a:t>
            </a:r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2895600" y="1743075"/>
            <a:ext cx="4572000" cy="466725"/>
          </a:xfrm>
          <a:prstGeom prst="rect">
            <a:avLst/>
          </a:prstGeom>
          <a:noFill/>
          <a:ln cap="flat" cmpd="sng" w="9525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2.bída</a:t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7467600" y="1743075"/>
            <a:ext cx="1371600" cy="4667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3.bída</a:t>
            </a:r>
            <a:endParaRPr/>
          </a:p>
        </p:txBody>
      </p:sp>
      <p:sp>
        <p:nvSpPr>
          <p:cNvPr id="257" name="Google Shape;257;p24"/>
          <p:cNvSpPr txBox="1"/>
          <p:nvPr/>
        </p:nvSpPr>
        <p:spPr>
          <a:xfrm>
            <a:off x="1979612" y="692150"/>
            <a:ext cx="2049462" cy="9779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Andělé uvol. na Eufratu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/>
        </p:nvSpPr>
        <p:spPr>
          <a:xfrm>
            <a:off x="457200" y="4648200"/>
            <a:ext cx="7543800" cy="4572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1. - 4.   P  o  s.               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DARCOM   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5.- 6. Pos</a:t>
            </a:r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5003800" y="2057400"/>
            <a:ext cx="1244600" cy="466725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7 ran</a:t>
            </a:r>
            <a:endParaRPr/>
          </a:p>
        </p:txBody>
      </p:sp>
      <p:sp>
        <p:nvSpPr>
          <p:cNvPr id="264" name="Google Shape;264;p25"/>
          <p:cNvSpPr txBox="1"/>
          <p:nvPr/>
        </p:nvSpPr>
        <p:spPr>
          <a:xfrm>
            <a:off x="1979612" y="2209800"/>
            <a:ext cx="3125787" cy="4572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1.- 6. trou.</a:t>
            </a:r>
            <a:r>
              <a:rPr b="1" i="1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i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U. Smith</a:t>
            </a:r>
            <a:endParaRPr/>
          </a:p>
        </p:txBody>
      </p:sp>
      <p:sp>
        <p:nvSpPr>
          <p:cNvPr id="265" name="Google Shape;265;p25"/>
          <p:cNvSpPr txBox="1"/>
          <p:nvPr/>
        </p:nvSpPr>
        <p:spPr>
          <a:xfrm>
            <a:off x="5715000" y="990600"/>
            <a:ext cx="1066800" cy="466725"/>
          </a:xfrm>
          <a:prstGeom prst="rect">
            <a:avLst/>
          </a:prstGeom>
          <a:noFill/>
          <a:ln cap="flat" cmpd="sng" w="9525">
            <a:solidFill>
              <a:srgbClr val="CC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CC3399"/>
                </a:solidFill>
                <a:latin typeface="Arial Black"/>
                <a:ea typeface="Arial Black"/>
                <a:cs typeface="Arial Black"/>
                <a:sym typeface="Arial Black"/>
              </a:rPr>
              <a:t>1844</a:t>
            </a:r>
            <a:endParaRPr/>
          </a:p>
        </p:txBody>
      </p:sp>
      <p:sp>
        <p:nvSpPr>
          <p:cNvPr id="266" name="Google Shape;266;p25"/>
          <p:cNvSpPr txBox="1"/>
          <p:nvPr/>
        </p:nvSpPr>
        <p:spPr>
          <a:xfrm>
            <a:off x="0" y="762000"/>
            <a:ext cx="1066800" cy="75882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70 p. Kr.</a:t>
            </a:r>
            <a:endParaRPr/>
          </a:p>
        </p:txBody>
      </p:sp>
      <p:sp>
        <p:nvSpPr>
          <p:cNvPr id="267" name="Google Shape;267;p25"/>
          <p:cNvSpPr txBox="1"/>
          <p:nvPr/>
        </p:nvSpPr>
        <p:spPr>
          <a:xfrm>
            <a:off x="1524000" y="990600"/>
            <a:ext cx="838200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408</a:t>
            </a:r>
            <a:endParaRPr/>
          </a:p>
        </p:txBody>
      </p:sp>
      <p:cxnSp>
        <p:nvCxnSpPr>
          <p:cNvPr id="268" name="Google Shape;268;p25"/>
          <p:cNvCxnSpPr/>
          <p:nvPr/>
        </p:nvCxnSpPr>
        <p:spPr>
          <a:xfrm>
            <a:off x="8001000" y="990600"/>
            <a:ext cx="0" cy="5638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69" name="Google Shape;269;p25"/>
          <p:cNvSpPr txBox="1"/>
          <p:nvPr/>
        </p:nvSpPr>
        <p:spPr>
          <a:xfrm>
            <a:off x="6324600" y="4038600"/>
            <a:ext cx="2819400" cy="4572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 7.   troubení  </a:t>
            </a:r>
            <a:endParaRPr/>
          </a:p>
        </p:txBody>
      </p:sp>
      <p:sp>
        <p:nvSpPr>
          <p:cNvPr id="270" name="Google Shape;270;p25"/>
          <p:cNvSpPr txBox="1"/>
          <p:nvPr/>
        </p:nvSpPr>
        <p:spPr>
          <a:xfrm>
            <a:off x="4800600" y="5181600"/>
            <a:ext cx="1447800" cy="822325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1.-6.trou.  A. Padilla</a:t>
            </a:r>
            <a:endParaRPr/>
          </a:p>
        </p:txBody>
      </p:sp>
      <p:sp>
        <p:nvSpPr>
          <p:cNvPr id="271" name="Google Shape;271;p25"/>
          <p:cNvSpPr txBox="1"/>
          <p:nvPr/>
        </p:nvSpPr>
        <p:spPr>
          <a:xfrm>
            <a:off x="6324600" y="5257800"/>
            <a:ext cx="2819400" cy="4572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 7.   troubení  </a:t>
            </a:r>
            <a:endParaRPr/>
          </a:p>
        </p:txBody>
      </p:sp>
      <p:sp>
        <p:nvSpPr>
          <p:cNvPr id="272" name="Google Shape;272;p25"/>
          <p:cNvSpPr txBox="1"/>
          <p:nvPr/>
        </p:nvSpPr>
        <p:spPr>
          <a:xfrm>
            <a:off x="4419600" y="6019800"/>
            <a:ext cx="1066800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1750</a:t>
            </a:r>
            <a:endParaRPr/>
          </a:p>
        </p:txBody>
      </p:sp>
      <p:sp>
        <p:nvSpPr>
          <p:cNvPr id="273" name="Google Shape;273;p25"/>
          <p:cNvSpPr txBox="1"/>
          <p:nvPr/>
        </p:nvSpPr>
        <p:spPr>
          <a:xfrm>
            <a:off x="7885112" y="5791200"/>
            <a:ext cx="1258887" cy="884237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7. trou.</a:t>
            </a: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 RENZ</a:t>
            </a: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endParaRPr/>
          </a:p>
        </p:txBody>
      </p:sp>
      <p:sp>
        <p:nvSpPr>
          <p:cNvPr id="274" name="Google Shape;274;p25"/>
          <p:cNvSpPr txBox="1"/>
          <p:nvPr/>
        </p:nvSpPr>
        <p:spPr>
          <a:xfrm>
            <a:off x="5105400" y="1600200"/>
            <a:ext cx="1143000" cy="4572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7.trou  </a:t>
            </a:r>
            <a:endParaRPr/>
          </a:p>
        </p:txBody>
      </p:sp>
      <p:sp>
        <p:nvSpPr>
          <p:cNvPr id="275" name="Google Shape;275;p25"/>
          <p:cNvSpPr txBox="1"/>
          <p:nvPr/>
        </p:nvSpPr>
        <p:spPr>
          <a:xfrm>
            <a:off x="4572000" y="990600"/>
            <a:ext cx="1066800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1840</a:t>
            </a: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8001000" y="990600"/>
            <a:ext cx="1143000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Rány</a:t>
            </a:r>
            <a:endParaRPr/>
          </a:p>
        </p:txBody>
      </p:sp>
      <p:sp>
        <p:nvSpPr>
          <p:cNvPr id="277" name="Google Shape;277;p25"/>
          <p:cNvSpPr txBox="1"/>
          <p:nvPr/>
        </p:nvSpPr>
        <p:spPr>
          <a:xfrm>
            <a:off x="1905000" y="2819400"/>
            <a:ext cx="4343400" cy="4572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1.-6.trou.  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Fischbacher</a:t>
            </a:r>
            <a:endParaRPr/>
          </a:p>
        </p:txBody>
      </p:sp>
      <p:sp>
        <p:nvSpPr>
          <p:cNvPr id="278" name="Google Shape;278;p25"/>
          <p:cNvSpPr txBox="1"/>
          <p:nvPr/>
        </p:nvSpPr>
        <p:spPr>
          <a:xfrm>
            <a:off x="8172450" y="2819400"/>
            <a:ext cx="97155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7.trou </a:t>
            </a:r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8101012" y="3429000"/>
            <a:ext cx="1042987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7.trou  </a:t>
            </a:r>
            <a:endParaRPr/>
          </a:p>
        </p:txBody>
      </p:sp>
      <p:sp>
        <p:nvSpPr>
          <p:cNvPr id="280" name="Google Shape;280;p25"/>
          <p:cNvSpPr txBox="1"/>
          <p:nvPr/>
        </p:nvSpPr>
        <p:spPr>
          <a:xfrm>
            <a:off x="8001000" y="4648200"/>
            <a:ext cx="1143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7.Pos  </a:t>
            </a:r>
            <a:endParaRPr/>
          </a:p>
        </p:txBody>
      </p:sp>
      <p:cxnSp>
        <p:nvCxnSpPr>
          <p:cNvPr id="281" name="Google Shape;281;p25"/>
          <p:cNvCxnSpPr/>
          <p:nvPr/>
        </p:nvCxnSpPr>
        <p:spPr>
          <a:xfrm>
            <a:off x="1905000" y="1447800"/>
            <a:ext cx="0" cy="37338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82" name="Google Shape;282;p25"/>
          <p:cNvSpPr txBox="1"/>
          <p:nvPr/>
        </p:nvSpPr>
        <p:spPr>
          <a:xfrm>
            <a:off x="457200" y="4038600"/>
            <a:ext cx="5699125" cy="4572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1. - 6.   trou.         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C.M.Maxwell</a:t>
            </a: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457200" y="1600200"/>
            <a:ext cx="4648200" cy="4572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1. - 6.   trou.      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W. Miller</a:t>
            </a:r>
            <a:endParaRPr/>
          </a:p>
        </p:txBody>
      </p:sp>
      <p:cxnSp>
        <p:nvCxnSpPr>
          <p:cNvPr id="284" name="Google Shape;284;p25"/>
          <p:cNvCxnSpPr/>
          <p:nvPr/>
        </p:nvCxnSpPr>
        <p:spPr>
          <a:xfrm>
            <a:off x="5105400" y="1447800"/>
            <a:ext cx="0" cy="12192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85" name="Google Shape;285;p25"/>
          <p:cNvSpPr txBox="1"/>
          <p:nvPr/>
        </p:nvSpPr>
        <p:spPr>
          <a:xfrm>
            <a:off x="0" y="0"/>
            <a:ext cx="9144000" cy="51911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CASD - Výklad 7 Troubení </a:t>
            </a:r>
            <a:endParaRPr/>
          </a:p>
        </p:txBody>
      </p:sp>
      <p:sp>
        <p:nvSpPr>
          <p:cNvPr id="286" name="Google Shape;286;p25"/>
          <p:cNvSpPr txBox="1"/>
          <p:nvPr/>
        </p:nvSpPr>
        <p:spPr>
          <a:xfrm>
            <a:off x="228600" y="5334000"/>
            <a:ext cx="4191000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Jaká hermeneutika?</a:t>
            </a:r>
            <a:endParaRPr/>
          </a:p>
        </p:txBody>
      </p:sp>
      <p:sp>
        <p:nvSpPr>
          <p:cNvPr id="287" name="Google Shape;287;p25"/>
          <p:cNvSpPr txBox="1"/>
          <p:nvPr/>
        </p:nvSpPr>
        <p:spPr>
          <a:xfrm>
            <a:off x="6324600" y="2209800"/>
            <a:ext cx="2819400" cy="4572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 7.   troubení  </a:t>
            </a:r>
            <a:endParaRPr/>
          </a:p>
        </p:txBody>
      </p:sp>
      <p:sp>
        <p:nvSpPr>
          <p:cNvPr id="288" name="Google Shape;288;p25"/>
          <p:cNvSpPr txBox="1"/>
          <p:nvPr/>
        </p:nvSpPr>
        <p:spPr>
          <a:xfrm>
            <a:off x="457200" y="4648200"/>
            <a:ext cx="5791200" cy="45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1. - 6.    Trou.               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DARCOM</a:t>
            </a:r>
            <a:endParaRPr/>
          </a:p>
        </p:txBody>
      </p:sp>
      <p:sp>
        <p:nvSpPr>
          <p:cNvPr id="289" name="Google Shape;289;p25"/>
          <p:cNvSpPr txBox="1"/>
          <p:nvPr/>
        </p:nvSpPr>
        <p:spPr>
          <a:xfrm>
            <a:off x="1905000" y="4648200"/>
            <a:ext cx="4343400" cy="4572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1.-6. Pos.          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DARCOM</a:t>
            </a:r>
            <a:endParaRPr/>
          </a:p>
        </p:txBody>
      </p:sp>
      <p:cxnSp>
        <p:nvCxnSpPr>
          <p:cNvPr id="290" name="Google Shape;290;p25"/>
          <p:cNvCxnSpPr/>
          <p:nvPr/>
        </p:nvCxnSpPr>
        <p:spPr>
          <a:xfrm>
            <a:off x="457200" y="1524000"/>
            <a:ext cx="0" cy="36576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91" name="Google Shape;291;p25"/>
          <p:cNvCxnSpPr/>
          <p:nvPr/>
        </p:nvCxnSpPr>
        <p:spPr>
          <a:xfrm>
            <a:off x="6248400" y="1447800"/>
            <a:ext cx="0" cy="4572000"/>
          </a:xfrm>
          <a:prstGeom prst="straightConnector1">
            <a:avLst/>
          </a:prstGeom>
          <a:noFill/>
          <a:ln cap="flat" cmpd="sng" w="57150">
            <a:solidFill>
              <a:srgbClr val="CC33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92" name="Google Shape;292;p25"/>
          <p:cNvSpPr txBox="1"/>
          <p:nvPr/>
        </p:nvSpPr>
        <p:spPr>
          <a:xfrm>
            <a:off x="1979612" y="3429000"/>
            <a:ext cx="5905500" cy="4572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1.-6. trou.         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H. Kops</a:t>
            </a:r>
            <a:endParaRPr/>
          </a:p>
        </p:txBody>
      </p:sp>
      <p:sp>
        <p:nvSpPr>
          <p:cNvPr id="293" name="Google Shape;293;p25"/>
          <p:cNvSpPr txBox="1"/>
          <p:nvPr/>
        </p:nvSpPr>
        <p:spPr>
          <a:xfrm>
            <a:off x="6324600" y="4648200"/>
            <a:ext cx="2819400" cy="4572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 7.   troubení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/>
          <p:nvPr/>
        </p:nvSpPr>
        <p:spPr>
          <a:xfrm>
            <a:off x="539750" y="620712"/>
            <a:ext cx="7993062" cy="463073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t/>
            </a:r>
            <a:endParaRPr b="1" i="0" sz="4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 a pravidla adventistického  výkladu  7 sborů, 7 pečetí,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  troubení  a  7 ran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FFFF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/>
          <p:nvPr/>
        </p:nvSpPr>
        <p:spPr>
          <a:xfrm>
            <a:off x="0" y="0"/>
            <a:ext cx="9144000" cy="117475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Princip r</a:t>
            </a:r>
            <a:r>
              <a:rPr b="0" i="0" lang="en-US" sz="32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ekapitulace</a:t>
            </a: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jako základ výkladu  7  troubení </a:t>
            </a:r>
            <a:endParaRPr/>
          </a:p>
        </p:txBody>
      </p:sp>
      <p:sp>
        <p:nvSpPr>
          <p:cNvPr id="304" name="Google Shape;304;p27"/>
          <p:cNvSpPr txBox="1"/>
          <p:nvPr/>
        </p:nvSpPr>
        <p:spPr>
          <a:xfrm>
            <a:off x="381000" y="2514600"/>
            <a:ext cx="8229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Kp. 2 + 3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6  c í r k v í                                       7.  církev                  </a:t>
            </a:r>
            <a:endParaRPr/>
          </a:p>
        </p:txBody>
      </p:sp>
      <p:sp>
        <p:nvSpPr>
          <p:cNvPr id="305" name="Google Shape;305;p27"/>
          <p:cNvSpPr txBox="1"/>
          <p:nvPr/>
        </p:nvSpPr>
        <p:spPr>
          <a:xfrm>
            <a:off x="381000" y="3810000"/>
            <a:ext cx="8229600" cy="457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Kp. 6</a:t>
            </a: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        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1.     -        6.             P         E         Č        E         Ť</a:t>
            </a:r>
            <a:endParaRPr/>
          </a:p>
        </p:txBody>
      </p:sp>
      <p:sp>
        <p:nvSpPr>
          <p:cNvPr id="306" name="Google Shape;306;p27"/>
          <p:cNvSpPr txBox="1"/>
          <p:nvPr/>
        </p:nvSpPr>
        <p:spPr>
          <a:xfrm>
            <a:off x="827087" y="5084762"/>
            <a:ext cx="7797800" cy="49371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Kp. 8 + 9</a:t>
            </a:r>
            <a:r>
              <a:rPr b="0" i="0" lang="en-US" sz="200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 1. - 6. TROUBNÍ    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1" lang="en-US" sz="20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7.  trou.   Zj.  11,15-19</a:t>
            </a:r>
            <a:endParaRPr/>
          </a:p>
        </p:txBody>
      </p:sp>
      <p:cxnSp>
        <p:nvCxnSpPr>
          <p:cNvPr id="307" name="Google Shape;307;p27"/>
          <p:cNvCxnSpPr/>
          <p:nvPr/>
        </p:nvCxnSpPr>
        <p:spPr>
          <a:xfrm>
            <a:off x="8610600" y="1752600"/>
            <a:ext cx="0" cy="480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08" name="Google Shape;308;p27"/>
          <p:cNvSpPr txBox="1"/>
          <p:nvPr/>
        </p:nvSpPr>
        <p:spPr>
          <a:xfrm>
            <a:off x="8243887" y="1219200"/>
            <a:ext cx="755650" cy="83185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2. p</a:t>
            </a:r>
            <a:r>
              <a:rPr b="1" i="1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ř.</a:t>
            </a:r>
            <a:endParaRPr/>
          </a:p>
        </p:txBody>
      </p:sp>
      <p:sp>
        <p:nvSpPr>
          <p:cNvPr id="309" name="Google Shape;309;p27"/>
          <p:cNvSpPr txBox="1"/>
          <p:nvPr/>
        </p:nvSpPr>
        <p:spPr>
          <a:xfrm>
            <a:off x="0" y="11430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31 p.Kr.</a:t>
            </a:r>
            <a:endParaRPr/>
          </a:p>
        </p:txBody>
      </p:sp>
      <p:cxnSp>
        <p:nvCxnSpPr>
          <p:cNvPr id="310" name="Google Shape;310;p27"/>
          <p:cNvCxnSpPr/>
          <p:nvPr/>
        </p:nvCxnSpPr>
        <p:spPr>
          <a:xfrm>
            <a:off x="381000" y="1676400"/>
            <a:ext cx="0" cy="48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11" name="Google Shape;311;p27"/>
          <p:cNvSpPr txBox="1"/>
          <p:nvPr/>
        </p:nvSpPr>
        <p:spPr>
          <a:xfrm>
            <a:off x="7543800" y="5853112"/>
            <a:ext cx="1066800" cy="384175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7ran</a:t>
            </a:r>
            <a:endParaRPr/>
          </a:p>
        </p:txBody>
      </p:sp>
      <p:cxnSp>
        <p:nvCxnSpPr>
          <p:cNvPr id="312" name="Google Shape;312;p27"/>
          <p:cNvCxnSpPr/>
          <p:nvPr/>
        </p:nvCxnSpPr>
        <p:spPr>
          <a:xfrm rot="10800000">
            <a:off x="381000" y="6553200"/>
            <a:ext cx="876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13" name="Google Shape;313;p27"/>
          <p:cNvSpPr txBox="1"/>
          <p:nvPr/>
        </p:nvSpPr>
        <p:spPr>
          <a:xfrm>
            <a:off x="8686800" y="1752600"/>
            <a:ext cx="457200" cy="3852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1000 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rgbClr val="0066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let</a:t>
            </a:r>
            <a:endParaRPr/>
          </a:p>
        </p:txBody>
      </p:sp>
      <p:grpSp>
        <p:nvGrpSpPr>
          <p:cNvPr id="314" name="Google Shape;314;p27"/>
          <p:cNvGrpSpPr/>
          <p:nvPr/>
        </p:nvGrpSpPr>
        <p:grpSpPr>
          <a:xfrm>
            <a:off x="6948487" y="1454150"/>
            <a:ext cx="1223962" cy="5099049"/>
            <a:chOff x="6948487" y="1454150"/>
            <a:chExt cx="1223962" cy="5099049"/>
          </a:xfrm>
        </p:grpSpPr>
        <p:cxnSp>
          <p:nvCxnSpPr>
            <p:cNvPr id="315" name="Google Shape;315;p27"/>
            <p:cNvCxnSpPr/>
            <p:nvPr/>
          </p:nvCxnSpPr>
          <p:spPr>
            <a:xfrm>
              <a:off x="7524750" y="2205037"/>
              <a:ext cx="19050" cy="4348162"/>
            </a:xfrm>
            <a:prstGeom prst="straightConnector1">
              <a:avLst/>
            </a:prstGeom>
            <a:noFill/>
            <a:ln cap="flat" cmpd="sng" w="38100">
              <a:solidFill>
                <a:srgbClr val="DD1F0B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16" name="Google Shape;316;p27"/>
            <p:cNvSpPr txBox="1"/>
            <p:nvPr/>
          </p:nvSpPr>
          <p:spPr>
            <a:xfrm>
              <a:off x="6948487" y="1454150"/>
              <a:ext cx="1223962" cy="8223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2400"/>
                <a:buFont typeface="Arial Narrow"/>
                <a:buNone/>
              </a:pPr>
              <a:r>
                <a:rPr b="1" i="0" lang="en-US" sz="2400" u="none">
                  <a:solidFill>
                    <a:srgbClr val="FFFF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Konec d.milosti</a:t>
              </a:r>
              <a:endParaRPr/>
            </a:p>
          </p:txBody>
        </p:sp>
      </p:grpSp>
      <p:sp>
        <p:nvSpPr>
          <p:cNvPr id="317" name="Google Shape;317;p27"/>
          <p:cNvSpPr txBox="1"/>
          <p:nvPr/>
        </p:nvSpPr>
        <p:spPr>
          <a:xfrm>
            <a:off x="5334000" y="1219200"/>
            <a:ext cx="941387" cy="466725"/>
          </a:xfrm>
          <a:prstGeom prst="rect">
            <a:avLst/>
          </a:prstGeom>
          <a:noFill/>
          <a:ln cap="flat" cmpd="sng" w="9525">
            <a:solidFill>
              <a:srgbClr val="DD1F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1844</a:t>
            </a:r>
            <a:endParaRPr/>
          </a:p>
        </p:txBody>
      </p:sp>
      <p:cxnSp>
        <p:nvCxnSpPr>
          <p:cNvPr id="318" name="Google Shape;318;p27"/>
          <p:cNvCxnSpPr/>
          <p:nvPr/>
        </p:nvCxnSpPr>
        <p:spPr>
          <a:xfrm flipH="1">
            <a:off x="5940425" y="1676400"/>
            <a:ext cx="1587" cy="405765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19" name="Google Shape;319;p27"/>
          <p:cNvSpPr txBox="1"/>
          <p:nvPr/>
        </p:nvSpPr>
        <p:spPr>
          <a:xfrm>
            <a:off x="4810125" y="5734050"/>
            <a:ext cx="1706562" cy="831850"/>
          </a:xfrm>
          <a:prstGeom prst="rect">
            <a:avLst/>
          </a:prstGeom>
          <a:noFill/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CC0099"/>
                </a:solidFill>
                <a:latin typeface="Arial Narrow"/>
                <a:ea typeface="Arial Narrow"/>
                <a:cs typeface="Arial Narrow"/>
                <a:sym typeface="Arial Narrow"/>
              </a:rPr>
              <a:t>Začátek            vyš. soudu</a:t>
            </a:r>
            <a:endParaRPr/>
          </a:p>
        </p:txBody>
      </p:sp>
      <p:sp>
        <p:nvSpPr>
          <p:cNvPr id="320" name="Google Shape;320;p27"/>
          <p:cNvSpPr txBox="1"/>
          <p:nvPr/>
        </p:nvSpPr>
        <p:spPr>
          <a:xfrm>
            <a:off x="8172450" y="3644900"/>
            <a:ext cx="971550" cy="850900"/>
          </a:xfrm>
          <a:prstGeom prst="rect">
            <a:avLst/>
          </a:prstGeom>
          <a:solidFill>
            <a:srgbClr val="FF99FF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7. pečeť</a:t>
            </a:r>
            <a:endParaRPr/>
          </a:p>
        </p:txBody>
      </p:sp>
      <p:sp>
        <p:nvSpPr>
          <p:cNvPr id="321" name="Google Shape;321;p27"/>
          <p:cNvSpPr txBox="1"/>
          <p:nvPr/>
        </p:nvSpPr>
        <p:spPr>
          <a:xfrm>
            <a:off x="1476375" y="5661025"/>
            <a:ext cx="863600" cy="4857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408</a:t>
            </a:r>
            <a:endParaRPr/>
          </a:p>
        </p:txBody>
      </p:sp>
      <p:sp>
        <p:nvSpPr>
          <p:cNvPr id="322" name="Google Shape;322;p27"/>
          <p:cNvSpPr txBox="1"/>
          <p:nvPr/>
        </p:nvSpPr>
        <p:spPr>
          <a:xfrm>
            <a:off x="611187" y="5661025"/>
            <a:ext cx="576262" cy="4857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70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514600"/>
            <a:ext cx="5562600" cy="3497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8"/>
          <p:cNvSpPr txBox="1"/>
          <p:nvPr/>
        </p:nvSpPr>
        <p:spPr>
          <a:xfrm>
            <a:off x="0" y="0"/>
            <a:ext cx="9144000" cy="117475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Kristus ve viděních před viděními o 7 círvích,                  7 pečetích, 7 troubeních a 7 ranách</a:t>
            </a:r>
            <a:endParaRPr/>
          </a:p>
        </p:txBody>
      </p:sp>
      <p:sp>
        <p:nvSpPr>
          <p:cNvPr id="329" name="Google Shape;329;p28"/>
          <p:cNvSpPr txBox="1"/>
          <p:nvPr/>
        </p:nvSpPr>
        <p:spPr>
          <a:xfrm>
            <a:off x="381000" y="1752600"/>
            <a:ext cx="2819400" cy="749300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Kp. 1               Ježíš na Patmosu</a:t>
            </a:r>
            <a:endParaRPr/>
          </a:p>
        </p:txBody>
      </p:sp>
      <p:sp>
        <p:nvSpPr>
          <p:cNvPr id="330" name="Google Shape;330;p28"/>
          <p:cNvSpPr txBox="1"/>
          <p:nvPr/>
        </p:nvSpPr>
        <p:spPr>
          <a:xfrm>
            <a:off x="381000" y="2514600"/>
            <a:ext cx="8229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Kp. 2 + 3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6  c  í  r  k  v  í                                    7.  církev                  </a:t>
            </a:r>
            <a:endParaRPr/>
          </a:p>
        </p:txBody>
      </p:sp>
      <p:sp>
        <p:nvSpPr>
          <p:cNvPr id="331" name="Google Shape;331;p28"/>
          <p:cNvSpPr txBox="1"/>
          <p:nvPr/>
        </p:nvSpPr>
        <p:spPr>
          <a:xfrm>
            <a:off x="381000" y="3048000"/>
            <a:ext cx="2819400" cy="749300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Kp. 4+5                 Ježíš ve „Svatyni“</a:t>
            </a:r>
            <a:endParaRPr/>
          </a:p>
        </p:txBody>
      </p:sp>
      <p:sp>
        <p:nvSpPr>
          <p:cNvPr id="332" name="Google Shape;332;p28"/>
          <p:cNvSpPr txBox="1"/>
          <p:nvPr/>
        </p:nvSpPr>
        <p:spPr>
          <a:xfrm>
            <a:off x="381000" y="3810000"/>
            <a:ext cx="8229600" cy="457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Kp. 6</a:t>
            </a: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        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1.     -        6.        P         E        Č        E        Ť</a:t>
            </a:r>
            <a:endParaRPr/>
          </a:p>
        </p:txBody>
      </p:sp>
      <p:sp>
        <p:nvSpPr>
          <p:cNvPr id="333" name="Google Shape;333;p28"/>
          <p:cNvSpPr txBox="1"/>
          <p:nvPr/>
        </p:nvSpPr>
        <p:spPr>
          <a:xfrm>
            <a:off x="1835150" y="5084762"/>
            <a:ext cx="6789737" cy="49371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Kp. 8 + 9</a:t>
            </a:r>
            <a:r>
              <a:rPr b="0" i="0" lang="en-US" sz="200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 1. - 6. troubení      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7. trou.    Zj</a:t>
            </a:r>
            <a:r>
              <a:rPr b="1" i="0" lang="en-US" sz="20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  11,15-19</a:t>
            </a:r>
            <a:endParaRPr/>
          </a:p>
        </p:txBody>
      </p:sp>
      <p:sp>
        <p:nvSpPr>
          <p:cNvPr id="334" name="Google Shape;334;p28"/>
          <p:cNvSpPr txBox="1"/>
          <p:nvPr/>
        </p:nvSpPr>
        <p:spPr>
          <a:xfrm>
            <a:off x="381000" y="4343400"/>
            <a:ext cx="3200400" cy="762000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Kp.8:3-5                 Ježíš ve </a:t>
            </a:r>
            <a:r>
              <a:rPr b="0" i="0" lang="en-US" sz="24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Svatyni</a:t>
            </a:r>
            <a:r>
              <a:rPr b="0" i="0" lang="en-US" sz="20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cxnSp>
        <p:nvCxnSpPr>
          <p:cNvPr id="335" name="Google Shape;335;p28"/>
          <p:cNvCxnSpPr/>
          <p:nvPr/>
        </p:nvCxnSpPr>
        <p:spPr>
          <a:xfrm>
            <a:off x="8610600" y="1752600"/>
            <a:ext cx="0" cy="480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36" name="Google Shape;336;p28"/>
          <p:cNvSpPr txBox="1"/>
          <p:nvPr/>
        </p:nvSpPr>
        <p:spPr>
          <a:xfrm>
            <a:off x="8243887" y="1219200"/>
            <a:ext cx="755650" cy="83185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2. p</a:t>
            </a:r>
            <a:r>
              <a:rPr b="1" i="1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endParaRPr/>
          </a:p>
        </p:txBody>
      </p:sp>
      <p:sp>
        <p:nvSpPr>
          <p:cNvPr id="337" name="Google Shape;337;p28"/>
          <p:cNvSpPr txBox="1"/>
          <p:nvPr/>
        </p:nvSpPr>
        <p:spPr>
          <a:xfrm>
            <a:off x="0" y="11430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31 p.Kr.</a:t>
            </a:r>
            <a:endParaRPr/>
          </a:p>
        </p:txBody>
      </p:sp>
      <p:cxnSp>
        <p:nvCxnSpPr>
          <p:cNvPr id="338" name="Google Shape;338;p28"/>
          <p:cNvCxnSpPr/>
          <p:nvPr/>
        </p:nvCxnSpPr>
        <p:spPr>
          <a:xfrm>
            <a:off x="381000" y="1676400"/>
            <a:ext cx="0" cy="48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39" name="Google Shape;339;p28"/>
          <p:cNvSpPr txBox="1"/>
          <p:nvPr/>
        </p:nvSpPr>
        <p:spPr>
          <a:xfrm>
            <a:off x="6516687" y="5734050"/>
            <a:ext cx="1066800" cy="752475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Kp.15,6-8 Konec </a:t>
            </a:r>
            <a:r>
              <a:rPr b="1" i="0" lang="en-US" sz="18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VS</a:t>
            </a:r>
            <a:endParaRPr/>
          </a:p>
        </p:txBody>
      </p:sp>
      <p:sp>
        <p:nvSpPr>
          <p:cNvPr id="340" name="Google Shape;340;p28"/>
          <p:cNvSpPr txBox="1"/>
          <p:nvPr/>
        </p:nvSpPr>
        <p:spPr>
          <a:xfrm>
            <a:off x="7543800" y="5853112"/>
            <a:ext cx="1066800" cy="384175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7ran</a:t>
            </a:r>
            <a:endParaRPr/>
          </a:p>
        </p:txBody>
      </p:sp>
      <p:cxnSp>
        <p:nvCxnSpPr>
          <p:cNvPr id="341" name="Google Shape;341;p28"/>
          <p:cNvCxnSpPr/>
          <p:nvPr/>
        </p:nvCxnSpPr>
        <p:spPr>
          <a:xfrm rot="10800000">
            <a:off x="381000" y="6553200"/>
            <a:ext cx="876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42" name="Google Shape;342;p28"/>
          <p:cNvSpPr txBox="1"/>
          <p:nvPr/>
        </p:nvSpPr>
        <p:spPr>
          <a:xfrm>
            <a:off x="8686800" y="1752600"/>
            <a:ext cx="457200" cy="440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1000 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rgbClr val="0066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let</a:t>
            </a: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6948487" y="1268412"/>
            <a:ext cx="1223962" cy="5099049"/>
            <a:chOff x="6948487" y="1454150"/>
            <a:chExt cx="1223962" cy="5099049"/>
          </a:xfrm>
        </p:grpSpPr>
        <p:cxnSp>
          <p:nvCxnSpPr>
            <p:cNvPr id="344" name="Google Shape;344;p28"/>
            <p:cNvCxnSpPr/>
            <p:nvPr/>
          </p:nvCxnSpPr>
          <p:spPr>
            <a:xfrm>
              <a:off x="7524750" y="2205037"/>
              <a:ext cx="19050" cy="4348162"/>
            </a:xfrm>
            <a:prstGeom prst="straightConnector1">
              <a:avLst/>
            </a:prstGeom>
            <a:noFill/>
            <a:ln cap="flat" cmpd="sng" w="38100">
              <a:solidFill>
                <a:srgbClr val="DD1F0B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45" name="Google Shape;345;p28"/>
            <p:cNvSpPr txBox="1"/>
            <p:nvPr/>
          </p:nvSpPr>
          <p:spPr>
            <a:xfrm>
              <a:off x="6948487" y="1454150"/>
              <a:ext cx="1223962" cy="118745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2400"/>
                <a:buFont typeface="Arial Narrow"/>
                <a:buNone/>
              </a:pPr>
              <a:r>
                <a:rPr b="1" i="0" lang="en-US" sz="2400" u="none">
                  <a:solidFill>
                    <a:srgbClr val="FFFF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Konec doby milosti</a:t>
              </a:r>
              <a:endParaRPr/>
            </a:p>
          </p:txBody>
        </p:sp>
      </p:grpSp>
      <p:sp>
        <p:nvSpPr>
          <p:cNvPr id="346" name="Google Shape;346;p28"/>
          <p:cNvSpPr txBox="1"/>
          <p:nvPr/>
        </p:nvSpPr>
        <p:spPr>
          <a:xfrm>
            <a:off x="5334000" y="1219200"/>
            <a:ext cx="941387" cy="466725"/>
          </a:xfrm>
          <a:prstGeom prst="rect">
            <a:avLst/>
          </a:prstGeom>
          <a:noFill/>
          <a:ln cap="flat" cmpd="sng" w="9525">
            <a:solidFill>
              <a:srgbClr val="DD1F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1844</a:t>
            </a:r>
            <a:endParaRPr/>
          </a:p>
        </p:txBody>
      </p:sp>
      <p:cxnSp>
        <p:nvCxnSpPr>
          <p:cNvPr id="347" name="Google Shape;347;p28"/>
          <p:cNvCxnSpPr/>
          <p:nvPr/>
        </p:nvCxnSpPr>
        <p:spPr>
          <a:xfrm flipH="1">
            <a:off x="5940425" y="1676400"/>
            <a:ext cx="1587" cy="405765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48" name="Google Shape;348;p28"/>
          <p:cNvSpPr txBox="1"/>
          <p:nvPr/>
        </p:nvSpPr>
        <p:spPr>
          <a:xfrm>
            <a:off x="4810125" y="5734050"/>
            <a:ext cx="1706562" cy="831850"/>
          </a:xfrm>
          <a:prstGeom prst="rect">
            <a:avLst/>
          </a:prstGeom>
          <a:noFill/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CC0099"/>
                </a:solidFill>
                <a:latin typeface="Arial Narrow"/>
                <a:ea typeface="Arial Narrow"/>
                <a:cs typeface="Arial Narrow"/>
                <a:sym typeface="Arial Narrow"/>
              </a:rPr>
              <a:t>Začátek            vyš. soudu</a:t>
            </a:r>
            <a:endParaRPr/>
          </a:p>
        </p:txBody>
      </p:sp>
      <p:sp>
        <p:nvSpPr>
          <p:cNvPr id="349" name="Google Shape;349;p28"/>
          <p:cNvSpPr txBox="1"/>
          <p:nvPr/>
        </p:nvSpPr>
        <p:spPr>
          <a:xfrm>
            <a:off x="8172450" y="3644900"/>
            <a:ext cx="971550" cy="850900"/>
          </a:xfrm>
          <a:prstGeom prst="rect">
            <a:avLst/>
          </a:prstGeom>
          <a:solidFill>
            <a:srgbClr val="FF99FF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7. pečeť</a:t>
            </a:r>
            <a:endParaRPr/>
          </a:p>
        </p:txBody>
      </p:sp>
      <p:sp>
        <p:nvSpPr>
          <p:cNvPr id="350" name="Google Shape;350;p28"/>
          <p:cNvSpPr txBox="1"/>
          <p:nvPr/>
        </p:nvSpPr>
        <p:spPr>
          <a:xfrm>
            <a:off x="1476375" y="5661025"/>
            <a:ext cx="863600" cy="4857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408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FFFF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/>
          <p:nvPr/>
        </p:nvSpPr>
        <p:spPr>
          <a:xfrm>
            <a:off x="900112" y="5105400"/>
            <a:ext cx="7710487" cy="427037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Kp.  8 + 9</a:t>
            </a:r>
            <a:r>
              <a:rPr b="0" i="0" lang="en-US" sz="20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1. – 6.  T R O U B E N Í</a:t>
            </a:r>
            <a:r>
              <a:rPr b="0" i="0" lang="en-US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b="0" i="0" lang="en-US" sz="20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7. troub.  </a:t>
            </a:r>
            <a:r>
              <a:rPr b="0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Off. 11,15-19 </a:t>
            </a:r>
            <a:endParaRPr/>
          </a:p>
        </p:txBody>
      </p:sp>
      <p:sp>
        <p:nvSpPr>
          <p:cNvPr id="356" name="Google Shape;356;p29"/>
          <p:cNvSpPr txBox="1"/>
          <p:nvPr/>
        </p:nvSpPr>
        <p:spPr>
          <a:xfrm>
            <a:off x="381000" y="3810000"/>
            <a:ext cx="8229600" cy="4572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Kp. 6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1.    –    6.                   P         E         Č        E         Ť</a:t>
            </a:r>
            <a:endParaRPr/>
          </a:p>
        </p:txBody>
      </p:sp>
      <p:sp>
        <p:nvSpPr>
          <p:cNvPr id="357" name="Google Shape;357;p29"/>
          <p:cNvSpPr txBox="1"/>
          <p:nvPr/>
        </p:nvSpPr>
        <p:spPr>
          <a:xfrm>
            <a:off x="381000" y="2514600"/>
            <a:ext cx="8229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Kp. 2 + 3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1. – 6.  c í r k e v                        7. c í r k r e v                  </a:t>
            </a:r>
            <a:endParaRPr/>
          </a:p>
        </p:txBody>
      </p:sp>
      <p:grpSp>
        <p:nvGrpSpPr>
          <p:cNvPr id="358" name="Google Shape;358;p29"/>
          <p:cNvGrpSpPr/>
          <p:nvPr/>
        </p:nvGrpSpPr>
        <p:grpSpPr>
          <a:xfrm>
            <a:off x="4859337" y="1196975"/>
            <a:ext cx="1584325" cy="5346700"/>
            <a:chOff x="4859337" y="1219200"/>
            <a:chExt cx="1584325" cy="5346700"/>
          </a:xfrm>
        </p:grpSpPr>
        <p:sp>
          <p:nvSpPr>
            <p:cNvPr id="359" name="Google Shape;359;p29"/>
            <p:cNvSpPr txBox="1"/>
            <p:nvPr/>
          </p:nvSpPr>
          <p:spPr>
            <a:xfrm>
              <a:off x="5148262" y="1219200"/>
              <a:ext cx="1219200" cy="466725"/>
            </a:xfrm>
            <a:prstGeom prst="rect">
              <a:avLst/>
            </a:prstGeom>
            <a:noFill/>
            <a:ln cap="flat" cmpd="sng" w="9525">
              <a:solidFill>
                <a:srgbClr val="DD1F0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 Black"/>
                <a:buNone/>
              </a:pPr>
              <a:r>
                <a:rPr b="0" i="0" lang="en-US" sz="2400" u="none">
                  <a:solidFill>
                    <a:srgbClr val="FF33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1844</a:t>
              </a:r>
              <a:endParaRPr/>
            </a:p>
          </p:txBody>
        </p:sp>
        <p:cxnSp>
          <p:nvCxnSpPr>
            <p:cNvPr id="360" name="Google Shape;360;p29"/>
            <p:cNvCxnSpPr/>
            <p:nvPr/>
          </p:nvCxnSpPr>
          <p:spPr>
            <a:xfrm>
              <a:off x="5795962" y="1628775"/>
              <a:ext cx="0" cy="4105275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61" name="Google Shape;361;p29"/>
            <p:cNvSpPr txBox="1"/>
            <p:nvPr/>
          </p:nvSpPr>
          <p:spPr>
            <a:xfrm>
              <a:off x="4859337" y="5734050"/>
              <a:ext cx="1584325" cy="831850"/>
            </a:xfrm>
            <a:prstGeom prst="rect">
              <a:avLst/>
            </a:prstGeom>
            <a:noFill/>
            <a:ln cap="flat" cmpd="sng" w="9525">
              <a:solidFill>
                <a:srgbClr val="CC00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 Narrow"/>
                <a:buNone/>
              </a:pPr>
              <a:r>
                <a:rPr b="1" i="0" lang="en-US" sz="2400" u="none">
                  <a:solidFill>
                    <a:srgbClr val="FF33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Začátek            vyš. soudu</a:t>
              </a:r>
              <a:endParaRPr/>
            </a:p>
          </p:txBody>
        </p:sp>
      </p:grpSp>
      <p:sp>
        <p:nvSpPr>
          <p:cNvPr id="362" name="Google Shape;362;p29"/>
          <p:cNvSpPr txBox="1"/>
          <p:nvPr/>
        </p:nvSpPr>
        <p:spPr>
          <a:xfrm>
            <a:off x="0" y="0"/>
            <a:ext cx="9144000" cy="1041400"/>
          </a:xfrm>
          <a:prstGeom prst="rect">
            <a:avLst/>
          </a:prstGeom>
          <a:solidFill>
            <a:srgbClr val="006600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Jiný pohled CASD na nebeská vid</a:t>
            </a:r>
            <a:r>
              <a:rPr b="1" i="1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ě</a:t>
            </a: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ní zastoupený mnoha advet. vyklada</a:t>
            </a:r>
            <a:r>
              <a:rPr b="1" i="1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</a:t>
            </a:r>
            <a:endParaRPr/>
          </a:p>
        </p:txBody>
      </p:sp>
      <p:sp>
        <p:nvSpPr>
          <p:cNvPr id="363" name="Google Shape;363;p29"/>
          <p:cNvSpPr txBox="1"/>
          <p:nvPr/>
        </p:nvSpPr>
        <p:spPr>
          <a:xfrm>
            <a:off x="4643437" y="1700212"/>
            <a:ext cx="2819400" cy="785812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 1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Ježíš v Yom Kippur</a:t>
            </a:r>
            <a:endParaRPr/>
          </a:p>
        </p:txBody>
      </p:sp>
      <p:sp>
        <p:nvSpPr>
          <p:cNvPr id="364" name="Google Shape;364;p29"/>
          <p:cNvSpPr txBox="1"/>
          <p:nvPr/>
        </p:nvSpPr>
        <p:spPr>
          <a:xfrm>
            <a:off x="4643437" y="2997200"/>
            <a:ext cx="2819400" cy="749300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Kp. 4 + 5                                  vyš. soud ?</a:t>
            </a:r>
            <a:endParaRPr/>
          </a:p>
        </p:txBody>
      </p:sp>
      <p:sp>
        <p:nvSpPr>
          <p:cNvPr id="365" name="Google Shape;365;p29"/>
          <p:cNvSpPr txBox="1"/>
          <p:nvPr/>
        </p:nvSpPr>
        <p:spPr>
          <a:xfrm>
            <a:off x="4643437" y="4365625"/>
            <a:ext cx="2808287" cy="701675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Kp. 8:1-5  Ježís v Yom Kippur ?</a:t>
            </a:r>
            <a:endParaRPr/>
          </a:p>
        </p:txBody>
      </p:sp>
      <p:cxnSp>
        <p:nvCxnSpPr>
          <p:cNvPr id="366" name="Google Shape;366;p29"/>
          <p:cNvCxnSpPr/>
          <p:nvPr/>
        </p:nvCxnSpPr>
        <p:spPr>
          <a:xfrm>
            <a:off x="8610600" y="1752600"/>
            <a:ext cx="0" cy="480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67" name="Google Shape;367;p29"/>
          <p:cNvSpPr txBox="1"/>
          <p:nvPr/>
        </p:nvSpPr>
        <p:spPr>
          <a:xfrm>
            <a:off x="8208962" y="1219200"/>
            <a:ext cx="935037" cy="46672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2.p</a:t>
            </a:r>
            <a:r>
              <a:rPr b="1" i="1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endParaRPr/>
          </a:p>
        </p:txBody>
      </p:sp>
      <p:sp>
        <p:nvSpPr>
          <p:cNvPr id="368" name="Google Shape;368;p29"/>
          <p:cNvSpPr txBox="1"/>
          <p:nvPr/>
        </p:nvSpPr>
        <p:spPr>
          <a:xfrm>
            <a:off x="0" y="11430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31 p.Kr.</a:t>
            </a:r>
            <a:endParaRPr/>
          </a:p>
        </p:txBody>
      </p:sp>
      <p:cxnSp>
        <p:nvCxnSpPr>
          <p:cNvPr id="369" name="Google Shape;369;p29"/>
          <p:cNvCxnSpPr/>
          <p:nvPr/>
        </p:nvCxnSpPr>
        <p:spPr>
          <a:xfrm>
            <a:off x="381000" y="1676400"/>
            <a:ext cx="0" cy="48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70" name="Google Shape;370;p29"/>
          <p:cNvSpPr txBox="1"/>
          <p:nvPr/>
        </p:nvSpPr>
        <p:spPr>
          <a:xfrm>
            <a:off x="6443662" y="5707062"/>
            <a:ext cx="1066800" cy="749300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Kp.15,8 konec v.s.</a:t>
            </a:r>
            <a:endParaRPr/>
          </a:p>
        </p:txBody>
      </p:sp>
      <p:sp>
        <p:nvSpPr>
          <p:cNvPr id="371" name="Google Shape;371;p29"/>
          <p:cNvSpPr txBox="1"/>
          <p:nvPr/>
        </p:nvSpPr>
        <p:spPr>
          <a:xfrm>
            <a:off x="7524750" y="5853112"/>
            <a:ext cx="1066800" cy="384175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7ran</a:t>
            </a:r>
            <a:endParaRPr/>
          </a:p>
        </p:txBody>
      </p:sp>
      <p:cxnSp>
        <p:nvCxnSpPr>
          <p:cNvPr id="372" name="Google Shape;372;p29"/>
          <p:cNvCxnSpPr/>
          <p:nvPr/>
        </p:nvCxnSpPr>
        <p:spPr>
          <a:xfrm rot="10800000">
            <a:off x="381000" y="6553200"/>
            <a:ext cx="876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73" name="Google Shape;373;p29"/>
          <p:cNvSpPr txBox="1"/>
          <p:nvPr/>
        </p:nvSpPr>
        <p:spPr>
          <a:xfrm>
            <a:off x="8686800" y="1752600"/>
            <a:ext cx="457200" cy="476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1000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Let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endParaRPr/>
          </a:p>
        </p:txBody>
      </p:sp>
      <p:grpSp>
        <p:nvGrpSpPr>
          <p:cNvPr id="374" name="Google Shape;374;p29"/>
          <p:cNvGrpSpPr/>
          <p:nvPr/>
        </p:nvGrpSpPr>
        <p:grpSpPr>
          <a:xfrm>
            <a:off x="6948487" y="981075"/>
            <a:ext cx="1223962" cy="5040311"/>
            <a:chOff x="6948487" y="1454150"/>
            <a:chExt cx="1223962" cy="5099049"/>
          </a:xfrm>
        </p:grpSpPr>
        <p:cxnSp>
          <p:nvCxnSpPr>
            <p:cNvPr id="375" name="Google Shape;375;p29"/>
            <p:cNvCxnSpPr/>
            <p:nvPr/>
          </p:nvCxnSpPr>
          <p:spPr>
            <a:xfrm>
              <a:off x="7524750" y="2205037"/>
              <a:ext cx="19050" cy="4348162"/>
            </a:xfrm>
            <a:prstGeom prst="straightConnector1">
              <a:avLst/>
            </a:prstGeom>
            <a:noFill/>
            <a:ln cap="flat" cmpd="sng" w="38100">
              <a:solidFill>
                <a:srgbClr val="DD1F0B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76" name="Google Shape;376;p29"/>
            <p:cNvSpPr txBox="1"/>
            <p:nvPr/>
          </p:nvSpPr>
          <p:spPr>
            <a:xfrm>
              <a:off x="6948487" y="1454150"/>
              <a:ext cx="1223962" cy="7588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2400"/>
                <a:buFont typeface="Arial Narrow"/>
                <a:buNone/>
              </a:pPr>
              <a:r>
                <a:rPr b="1" i="0" lang="en-US" sz="2400" u="none">
                  <a:solidFill>
                    <a:srgbClr val="FFFF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Konec d.milosti</a:t>
              </a:r>
              <a:endParaRPr/>
            </a:p>
          </p:txBody>
        </p:sp>
      </p:grpSp>
      <p:sp>
        <p:nvSpPr>
          <p:cNvPr id="377" name="Google Shape;377;p29"/>
          <p:cNvSpPr txBox="1"/>
          <p:nvPr/>
        </p:nvSpPr>
        <p:spPr>
          <a:xfrm>
            <a:off x="8172450" y="3644900"/>
            <a:ext cx="971550" cy="850900"/>
          </a:xfrm>
          <a:prstGeom prst="rect">
            <a:avLst/>
          </a:prstGeom>
          <a:solidFill>
            <a:srgbClr val="FF99FF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7. pečeť</a:t>
            </a:r>
            <a:endParaRPr/>
          </a:p>
        </p:txBody>
      </p:sp>
      <p:sp>
        <p:nvSpPr>
          <p:cNvPr id="378" name="Google Shape;378;p29"/>
          <p:cNvSpPr txBox="1"/>
          <p:nvPr/>
        </p:nvSpPr>
        <p:spPr>
          <a:xfrm>
            <a:off x="755650" y="5589587"/>
            <a:ext cx="792162" cy="850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70 p. Kr.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66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"/>
          <p:cNvSpPr txBox="1"/>
          <p:nvPr/>
        </p:nvSpPr>
        <p:spPr>
          <a:xfrm>
            <a:off x="4648200" y="3644900"/>
            <a:ext cx="2819400" cy="466725"/>
          </a:xfrm>
          <a:prstGeom prst="rect">
            <a:avLst/>
          </a:prstGeom>
          <a:noFill/>
          <a:ln cap="flat" cmpd="sng" w="9525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D60093"/>
                </a:solidFill>
                <a:latin typeface="Arial Narrow"/>
                <a:ea typeface="Arial Narrow"/>
                <a:cs typeface="Arial Narrow"/>
                <a:sym typeface="Arial Narrow"/>
              </a:rPr>
              <a:t>Kp. 8,2</a:t>
            </a:r>
            <a:r>
              <a:rPr b="1" i="0" lang="en-US" sz="2400" u="none">
                <a:solidFill>
                  <a:srgbClr val="990033"/>
                </a:solidFill>
                <a:latin typeface="Arial Narrow"/>
                <a:ea typeface="Arial Narrow"/>
                <a:cs typeface="Arial Narrow"/>
                <a:sym typeface="Arial Narrow"/>
              </a:rPr>
              <a:t> Sv. troubení</a:t>
            </a:r>
            <a:endParaRPr/>
          </a:p>
        </p:txBody>
      </p:sp>
      <p:sp>
        <p:nvSpPr>
          <p:cNvPr id="384" name="Google Shape;384;p30"/>
          <p:cNvSpPr txBox="1"/>
          <p:nvPr/>
        </p:nvSpPr>
        <p:spPr>
          <a:xfrm>
            <a:off x="4648200" y="4546600"/>
            <a:ext cx="2819400" cy="466725"/>
          </a:xfrm>
          <a:prstGeom prst="rect">
            <a:avLst/>
          </a:prstGeom>
          <a:noFill/>
          <a:ln cap="flat" cmpd="sng" w="9525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D60093"/>
                </a:solidFill>
                <a:latin typeface="Arial Narrow"/>
                <a:ea typeface="Arial Narrow"/>
                <a:cs typeface="Arial Narrow"/>
                <a:sym typeface="Arial Narrow"/>
              </a:rPr>
              <a:t>Kp.8.3-5</a:t>
            </a:r>
            <a:r>
              <a:rPr b="1" i="0" lang="en-US" sz="2400" u="none">
                <a:solidFill>
                  <a:srgbClr val="990033"/>
                </a:solidFill>
                <a:latin typeface="Arial Narrow"/>
                <a:ea typeface="Arial Narrow"/>
                <a:cs typeface="Arial Narrow"/>
                <a:sym typeface="Arial Narrow"/>
              </a:rPr>
              <a:t> Yom Kippur</a:t>
            </a:r>
            <a:endParaRPr/>
          </a:p>
        </p:txBody>
      </p:sp>
      <p:sp>
        <p:nvSpPr>
          <p:cNvPr id="385" name="Google Shape;385;p30"/>
          <p:cNvSpPr txBox="1"/>
          <p:nvPr/>
        </p:nvSpPr>
        <p:spPr>
          <a:xfrm>
            <a:off x="5105400" y="4076700"/>
            <a:ext cx="3657600" cy="493712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6  TROUBENÍ         7.TROUB</a:t>
            </a:r>
            <a:endParaRPr/>
          </a:p>
        </p:txBody>
      </p:sp>
      <p:sp>
        <p:nvSpPr>
          <p:cNvPr id="386" name="Google Shape;386;p30"/>
          <p:cNvSpPr txBox="1"/>
          <p:nvPr/>
        </p:nvSpPr>
        <p:spPr>
          <a:xfrm>
            <a:off x="7453312" y="5300662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Azazel</a:t>
            </a:r>
            <a:endParaRPr/>
          </a:p>
        </p:txBody>
      </p:sp>
      <p:cxnSp>
        <p:nvCxnSpPr>
          <p:cNvPr id="387" name="Google Shape;387;p30"/>
          <p:cNvCxnSpPr/>
          <p:nvPr/>
        </p:nvCxnSpPr>
        <p:spPr>
          <a:xfrm flipH="1">
            <a:off x="7451725" y="1828800"/>
            <a:ext cx="15875" cy="3832225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88" name="Google Shape;388;p30"/>
          <p:cNvSpPr txBox="1"/>
          <p:nvPr/>
        </p:nvSpPr>
        <p:spPr>
          <a:xfrm>
            <a:off x="381000" y="3124200"/>
            <a:ext cx="8305800" cy="530225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Kp. 6</a:t>
            </a: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  6  P  E   </a:t>
            </a:r>
            <a:r>
              <a:rPr b="1" i="1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E   T  Í</a:t>
            </a:r>
            <a:endParaRPr/>
          </a:p>
        </p:txBody>
      </p:sp>
      <p:sp>
        <p:nvSpPr>
          <p:cNvPr id="389" name="Google Shape;389;p30"/>
          <p:cNvSpPr txBox="1"/>
          <p:nvPr/>
        </p:nvSpPr>
        <p:spPr>
          <a:xfrm>
            <a:off x="381000" y="1981200"/>
            <a:ext cx="8382000" cy="530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  6    C  Í  R  K  V  Í                      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7.  C Í R K E V</a:t>
            </a:r>
            <a:endParaRPr/>
          </a:p>
        </p:txBody>
      </p:sp>
      <p:sp>
        <p:nvSpPr>
          <p:cNvPr id="390" name="Google Shape;390;p30"/>
          <p:cNvSpPr txBox="1"/>
          <p:nvPr/>
        </p:nvSpPr>
        <p:spPr>
          <a:xfrm>
            <a:off x="7524750" y="4941887"/>
            <a:ext cx="1238250" cy="4572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7 ran</a:t>
            </a:r>
            <a:endParaRPr/>
          </a:p>
        </p:txBody>
      </p:sp>
      <p:sp>
        <p:nvSpPr>
          <p:cNvPr id="391" name="Google Shape;391;p30"/>
          <p:cNvSpPr txBox="1"/>
          <p:nvPr/>
        </p:nvSpPr>
        <p:spPr>
          <a:xfrm>
            <a:off x="4572000" y="685800"/>
            <a:ext cx="1143000" cy="528637"/>
          </a:xfrm>
          <a:prstGeom prst="rect">
            <a:avLst/>
          </a:prstGeom>
          <a:noFill/>
          <a:ln cap="flat" cmpd="sng" w="9525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1844</a:t>
            </a:r>
            <a:endParaRPr/>
          </a:p>
        </p:txBody>
      </p:sp>
      <p:cxnSp>
        <p:nvCxnSpPr>
          <p:cNvPr id="392" name="Google Shape;392;p30"/>
          <p:cNvCxnSpPr/>
          <p:nvPr/>
        </p:nvCxnSpPr>
        <p:spPr>
          <a:xfrm>
            <a:off x="381000" y="1371600"/>
            <a:ext cx="0" cy="3962400"/>
          </a:xfrm>
          <a:prstGeom prst="straightConnector1">
            <a:avLst/>
          </a:prstGeom>
          <a:noFill/>
          <a:ln cap="flat" cmpd="sng" w="38100">
            <a:solidFill>
              <a:srgbClr val="008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93" name="Google Shape;393;p30"/>
          <p:cNvSpPr txBox="1"/>
          <p:nvPr/>
        </p:nvSpPr>
        <p:spPr>
          <a:xfrm>
            <a:off x="0" y="914400"/>
            <a:ext cx="1066800" cy="466725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31 p.</a:t>
            </a:r>
            <a:endParaRPr/>
          </a:p>
        </p:txBody>
      </p:sp>
      <p:sp>
        <p:nvSpPr>
          <p:cNvPr id="394" name="Google Shape;394;p30"/>
          <p:cNvSpPr txBox="1"/>
          <p:nvPr/>
        </p:nvSpPr>
        <p:spPr>
          <a:xfrm>
            <a:off x="0" y="0"/>
            <a:ext cx="9144000" cy="641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SZ-svátky ve Zjevení</a:t>
            </a:r>
            <a:endParaRPr/>
          </a:p>
        </p:txBody>
      </p:sp>
      <p:sp>
        <p:nvSpPr>
          <p:cNvPr id="395" name="Google Shape;395;p30"/>
          <p:cNvSpPr txBox="1"/>
          <p:nvPr/>
        </p:nvSpPr>
        <p:spPr>
          <a:xfrm>
            <a:off x="4267200" y="1219200"/>
            <a:ext cx="1676400" cy="650875"/>
          </a:xfrm>
          <a:prstGeom prst="rect">
            <a:avLst/>
          </a:prstGeom>
          <a:noFill/>
          <a:ln cap="flat" cmpd="sng" w="9525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za</a:t>
            </a:r>
            <a:r>
              <a:rPr b="1" i="1" lang="en-US" sz="18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18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átek            vyš. soudu</a:t>
            </a:r>
            <a:endParaRPr/>
          </a:p>
        </p:txBody>
      </p:sp>
      <p:sp>
        <p:nvSpPr>
          <p:cNvPr id="396" name="Google Shape;396;p30"/>
          <p:cNvSpPr txBox="1"/>
          <p:nvPr/>
        </p:nvSpPr>
        <p:spPr>
          <a:xfrm>
            <a:off x="6324600" y="838200"/>
            <a:ext cx="1905000" cy="1006475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Konec  přímluvy + vyš. soud</a:t>
            </a:r>
            <a:endParaRPr/>
          </a:p>
        </p:txBody>
      </p:sp>
      <p:sp>
        <p:nvSpPr>
          <p:cNvPr id="397" name="Google Shape;397;p30"/>
          <p:cNvSpPr txBox="1"/>
          <p:nvPr/>
        </p:nvSpPr>
        <p:spPr>
          <a:xfrm>
            <a:off x="0" y="5334000"/>
            <a:ext cx="1828800" cy="904875"/>
          </a:xfrm>
          <a:prstGeom prst="rect">
            <a:avLst/>
          </a:prstGeom>
          <a:noFill/>
          <a:ln cap="flat" cmpd="sng" w="9525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Za</a:t>
            </a:r>
            <a:r>
              <a:rPr b="1" i="1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átek p</a:t>
            </a:r>
            <a:r>
              <a:rPr b="1" i="1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ímluvy </a:t>
            </a:r>
            <a:endParaRPr/>
          </a:p>
        </p:txBody>
      </p:sp>
      <p:cxnSp>
        <p:nvCxnSpPr>
          <p:cNvPr id="398" name="Google Shape;398;p30"/>
          <p:cNvCxnSpPr/>
          <p:nvPr/>
        </p:nvCxnSpPr>
        <p:spPr>
          <a:xfrm flipH="1">
            <a:off x="8748712" y="1341437"/>
            <a:ext cx="14287" cy="4319587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99" name="Google Shape;399;p30"/>
          <p:cNvSpPr txBox="1"/>
          <p:nvPr/>
        </p:nvSpPr>
        <p:spPr>
          <a:xfrm>
            <a:off x="8229600" y="914400"/>
            <a:ext cx="914400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2p</a:t>
            </a:r>
            <a:r>
              <a:rPr b="1" i="1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endParaRPr/>
          </a:p>
        </p:txBody>
      </p:sp>
      <p:sp>
        <p:nvSpPr>
          <p:cNvPr id="400" name="Google Shape;400;p30"/>
          <p:cNvSpPr txBox="1"/>
          <p:nvPr/>
        </p:nvSpPr>
        <p:spPr>
          <a:xfrm>
            <a:off x="381000" y="1524000"/>
            <a:ext cx="2133600" cy="46672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Kp.1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Passah</a:t>
            </a:r>
            <a:endParaRPr/>
          </a:p>
        </p:txBody>
      </p:sp>
      <p:sp>
        <p:nvSpPr>
          <p:cNvPr id="401" name="Google Shape;401;p30"/>
          <p:cNvSpPr txBox="1"/>
          <p:nvPr/>
        </p:nvSpPr>
        <p:spPr>
          <a:xfrm>
            <a:off x="381000" y="2667000"/>
            <a:ext cx="4267200" cy="466725"/>
          </a:xfrm>
          <a:prstGeom prst="rect">
            <a:avLst/>
          </a:prstGeom>
          <a:noFill/>
          <a:ln cap="flat" cmpd="sng" w="9525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Kp.4+5</a:t>
            </a:r>
            <a:r>
              <a:rPr b="1" i="0" lang="en-US" sz="24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 Letnice/ Sinai</a:t>
            </a:r>
            <a:endParaRPr/>
          </a:p>
        </p:txBody>
      </p:sp>
      <p:sp>
        <p:nvSpPr>
          <p:cNvPr id="402" name="Google Shape;402;p30"/>
          <p:cNvSpPr txBox="1"/>
          <p:nvPr/>
        </p:nvSpPr>
        <p:spPr>
          <a:xfrm>
            <a:off x="8153400" y="5734050"/>
            <a:ext cx="990600" cy="12255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339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D60093"/>
                </a:solidFill>
                <a:latin typeface="Arial Narrow"/>
                <a:ea typeface="Arial Narrow"/>
                <a:cs typeface="Arial Narrow"/>
                <a:sym typeface="Arial Narrow"/>
              </a:rPr>
              <a:t>kp.21</a:t>
            </a:r>
            <a:r>
              <a:rPr b="1" i="0" lang="en-US" sz="2400" u="none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 sl.stá-nků</a:t>
            </a:r>
            <a:endParaRPr/>
          </a:p>
        </p:txBody>
      </p:sp>
      <p:sp>
        <p:nvSpPr>
          <p:cNvPr id="403" name="Google Shape;403;p30"/>
          <p:cNvSpPr txBox="1"/>
          <p:nvPr/>
        </p:nvSpPr>
        <p:spPr>
          <a:xfrm>
            <a:off x="381000" y="4572000"/>
            <a:ext cx="3429000" cy="466725"/>
          </a:xfrm>
          <a:prstGeom prst="rect">
            <a:avLst/>
          </a:prstGeom>
          <a:noFill/>
          <a:ln cap="flat" cmpd="sng" w="9525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Jarní svátky</a:t>
            </a:r>
            <a:endParaRPr/>
          </a:p>
        </p:txBody>
      </p:sp>
      <p:sp>
        <p:nvSpPr>
          <p:cNvPr id="404" name="Google Shape;404;p30"/>
          <p:cNvSpPr txBox="1"/>
          <p:nvPr/>
        </p:nvSpPr>
        <p:spPr>
          <a:xfrm>
            <a:off x="5105400" y="6019800"/>
            <a:ext cx="2895600" cy="831850"/>
          </a:xfrm>
          <a:prstGeom prst="rect">
            <a:avLst/>
          </a:prstGeom>
          <a:noFill/>
          <a:ln cap="flat" cmpd="sng" w="9525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rgbClr val="A50021"/>
                </a:solidFill>
                <a:latin typeface="Arial Black"/>
                <a:ea typeface="Arial Black"/>
                <a:cs typeface="Arial Black"/>
                <a:sym typeface="Arial Black"/>
              </a:rPr>
              <a:t>Podzimní svátky</a:t>
            </a:r>
            <a:endParaRPr/>
          </a:p>
        </p:txBody>
      </p:sp>
      <p:sp>
        <p:nvSpPr>
          <p:cNvPr id="405" name="Google Shape;405;p30"/>
          <p:cNvSpPr txBox="1"/>
          <p:nvPr/>
        </p:nvSpPr>
        <p:spPr>
          <a:xfrm>
            <a:off x="7467600" y="4556125"/>
            <a:ext cx="1187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 15,5-9</a:t>
            </a:r>
            <a:endParaRPr/>
          </a:p>
        </p:txBody>
      </p:sp>
      <p:cxnSp>
        <p:nvCxnSpPr>
          <p:cNvPr id="406" name="Google Shape;406;p30"/>
          <p:cNvCxnSpPr/>
          <p:nvPr/>
        </p:nvCxnSpPr>
        <p:spPr>
          <a:xfrm flipH="1">
            <a:off x="5119687" y="1905000"/>
            <a:ext cx="28575" cy="26035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07" name="Google Shape;407;p30"/>
          <p:cNvSpPr txBox="1"/>
          <p:nvPr/>
        </p:nvSpPr>
        <p:spPr>
          <a:xfrm>
            <a:off x="4648200" y="5049837"/>
            <a:ext cx="1676400" cy="466725"/>
          </a:xfrm>
          <a:prstGeom prst="rect">
            <a:avLst/>
          </a:prstGeom>
          <a:noFill/>
          <a:ln cap="flat" cmpd="sng" w="9525">
            <a:solidFill>
              <a:srgbClr val="99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Zj.14,6+7</a:t>
            </a:r>
            <a:endParaRPr/>
          </a:p>
        </p:txBody>
      </p:sp>
      <p:sp>
        <p:nvSpPr>
          <p:cNvPr id="408" name="Google Shape;408;p30"/>
          <p:cNvSpPr txBox="1"/>
          <p:nvPr/>
        </p:nvSpPr>
        <p:spPr>
          <a:xfrm>
            <a:off x="5181600" y="3124200"/>
            <a:ext cx="3494087" cy="530225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Kp.8   7.  P E </a:t>
            </a:r>
            <a:r>
              <a:rPr b="1" i="1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E </a:t>
            </a:r>
            <a:r>
              <a:rPr b="1" i="1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Ť</a:t>
            </a:r>
            <a:endParaRPr/>
          </a:p>
        </p:txBody>
      </p:sp>
      <p:sp>
        <p:nvSpPr>
          <p:cNvPr id="409" name="Google Shape;409;p30"/>
          <p:cNvSpPr txBox="1"/>
          <p:nvPr/>
        </p:nvSpPr>
        <p:spPr>
          <a:xfrm>
            <a:off x="5181600" y="2636837"/>
            <a:ext cx="3962400" cy="466725"/>
          </a:xfrm>
          <a:prstGeom prst="rect">
            <a:avLst/>
          </a:prstGeom>
          <a:solidFill>
            <a:srgbClr val="FF33CC"/>
          </a:solidFill>
          <a:ln cap="flat" cmpd="sng" w="9525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Kp.7 = 144.000 + Vyk. v nebi</a:t>
            </a:r>
            <a:endParaRPr/>
          </a:p>
        </p:txBody>
      </p:sp>
      <p:sp>
        <p:nvSpPr>
          <p:cNvPr id="410" name="Google Shape;410;p30"/>
          <p:cNvSpPr txBox="1"/>
          <p:nvPr/>
        </p:nvSpPr>
        <p:spPr>
          <a:xfrm>
            <a:off x="1979612" y="5157787"/>
            <a:ext cx="2663825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Kde najdeme spojení k SZ svátku troubení ve Zjevení?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66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 txBox="1"/>
          <p:nvPr/>
        </p:nvSpPr>
        <p:spPr>
          <a:xfrm>
            <a:off x="1219200" y="2781300"/>
            <a:ext cx="381000" cy="23923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Prvot  in</a:t>
            </a:r>
            <a:endParaRPr/>
          </a:p>
        </p:txBody>
      </p:sp>
      <p:sp>
        <p:nvSpPr>
          <p:cNvPr id="416" name="Google Shape;416;p31"/>
          <p:cNvSpPr txBox="1"/>
          <p:nvPr/>
        </p:nvSpPr>
        <p:spPr>
          <a:xfrm>
            <a:off x="0" y="0"/>
            <a:ext cx="9144000" cy="1041400"/>
          </a:xfrm>
          <a:prstGeom prst="rect">
            <a:avLst/>
          </a:prstGeom>
          <a:solidFill>
            <a:srgbClr val="CC0099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Historický význam a vypln</a:t>
            </a:r>
            <a:r>
              <a:rPr b="1" i="1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ě</a:t>
            </a: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ní židovských svátk</a:t>
            </a:r>
            <a:r>
              <a:rPr b="1" i="1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ů</a:t>
            </a:r>
            <a:endParaRPr/>
          </a:p>
        </p:txBody>
      </p:sp>
      <p:sp>
        <p:nvSpPr>
          <p:cNvPr id="417" name="Google Shape;417;p31"/>
          <p:cNvSpPr txBox="1"/>
          <p:nvPr/>
        </p:nvSpPr>
        <p:spPr>
          <a:xfrm>
            <a:off x="5003800" y="2667000"/>
            <a:ext cx="939800" cy="14065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den  trou-bení                         </a:t>
            </a:r>
            <a:endParaRPr/>
          </a:p>
        </p:txBody>
      </p:sp>
      <p:sp>
        <p:nvSpPr>
          <p:cNvPr id="418" name="Google Shape;418;p31"/>
          <p:cNvSpPr txBox="1"/>
          <p:nvPr/>
        </p:nvSpPr>
        <p:spPr>
          <a:xfrm>
            <a:off x="4343400" y="1219200"/>
            <a:ext cx="2057400" cy="466725"/>
          </a:xfrm>
          <a:prstGeom prst="rect">
            <a:avLst/>
          </a:prstGeom>
          <a:noFill/>
          <a:ln cap="flat" cmpd="sng" w="9525">
            <a:solidFill>
              <a:srgbClr val="DD1F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1833-1844</a:t>
            </a:r>
            <a:endParaRPr/>
          </a:p>
        </p:txBody>
      </p:sp>
      <p:sp>
        <p:nvSpPr>
          <p:cNvPr id="419" name="Google Shape;419;p31"/>
          <p:cNvSpPr txBox="1"/>
          <p:nvPr/>
        </p:nvSpPr>
        <p:spPr>
          <a:xfrm>
            <a:off x="8229600" y="2667000"/>
            <a:ext cx="914400" cy="13731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sv. stán-k</a:t>
            </a:r>
            <a:r>
              <a:rPr b="1" i="1" lang="en-US" sz="20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ů</a:t>
            </a:r>
            <a:r>
              <a:rPr b="0" i="0" lang="en-US" sz="20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sp>
        <p:nvSpPr>
          <p:cNvPr id="420" name="Google Shape;420;p31"/>
          <p:cNvSpPr txBox="1"/>
          <p:nvPr/>
        </p:nvSpPr>
        <p:spPr>
          <a:xfrm>
            <a:off x="8077200" y="1219200"/>
            <a:ext cx="1066800" cy="4667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2.p</a:t>
            </a:r>
            <a:r>
              <a:rPr b="1" i="1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endParaRPr/>
          </a:p>
        </p:txBody>
      </p:sp>
      <p:sp>
        <p:nvSpPr>
          <p:cNvPr id="421" name="Google Shape;421;p31"/>
          <p:cNvSpPr txBox="1"/>
          <p:nvPr/>
        </p:nvSpPr>
        <p:spPr>
          <a:xfrm>
            <a:off x="0" y="1143000"/>
            <a:ext cx="914400" cy="4667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31p.</a:t>
            </a:r>
            <a:endParaRPr/>
          </a:p>
        </p:txBody>
      </p:sp>
      <p:cxnSp>
        <p:nvCxnSpPr>
          <p:cNvPr id="422" name="Google Shape;422;p31"/>
          <p:cNvCxnSpPr/>
          <p:nvPr/>
        </p:nvCxnSpPr>
        <p:spPr>
          <a:xfrm>
            <a:off x="381000" y="1676400"/>
            <a:ext cx="0" cy="4876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23" name="Google Shape;423;p31"/>
          <p:cNvSpPr txBox="1"/>
          <p:nvPr/>
        </p:nvSpPr>
        <p:spPr>
          <a:xfrm>
            <a:off x="5943600" y="5410200"/>
            <a:ext cx="1600200" cy="817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doba konce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endParaRPr b="1" i="0" sz="18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Vyš. soud</a:t>
            </a:r>
            <a:endParaRPr/>
          </a:p>
        </p:txBody>
      </p:sp>
      <p:sp>
        <p:nvSpPr>
          <p:cNvPr id="424" name="Google Shape;424;p31"/>
          <p:cNvSpPr txBox="1"/>
          <p:nvPr/>
        </p:nvSpPr>
        <p:spPr>
          <a:xfrm>
            <a:off x="8229600" y="5410200"/>
            <a:ext cx="914400" cy="11509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2.př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1000 let</a:t>
            </a:r>
            <a:endParaRPr/>
          </a:p>
        </p:txBody>
      </p:sp>
      <p:cxnSp>
        <p:nvCxnSpPr>
          <p:cNvPr id="425" name="Google Shape;425;p31"/>
          <p:cNvCxnSpPr/>
          <p:nvPr/>
        </p:nvCxnSpPr>
        <p:spPr>
          <a:xfrm rot="10800000">
            <a:off x="381000" y="5410200"/>
            <a:ext cx="876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26" name="Google Shape;426;p31"/>
          <p:cNvSpPr txBox="1"/>
          <p:nvPr/>
        </p:nvSpPr>
        <p:spPr>
          <a:xfrm>
            <a:off x="6096000" y="2667000"/>
            <a:ext cx="990600" cy="1406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Yom Kip-pur</a:t>
            </a:r>
            <a:endParaRPr/>
          </a:p>
        </p:txBody>
      </p:sp>
      <p:sp>
        <p:nvSpPr>
          <p:cNvPr id="427" name="Google Shape;427;p31"/>
          <p:cNvSpPr txBox="1"/>
          <p:nvPr/>
        </p:nvSpPr>
        <p:spPr>
          <a:xfrm>
            <a:off x="381000" y="2667000"/>
            <a:ext cx="304800" cy="27209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Passah</a:t>
            </a:r>
            <a:endParaRPr/>
          </a:p>
        </p:txBody>
      </p:sp>
      <p:cxnSp>
        <p:nvCxnSpPr>
          <p:cNvPr id="428" name="Google Shape;428;p31"/>
          <p:cNvCxnSpPr/>
          <p:nvPr/>
        </p:nvCxnSpPr>
        <p:spPr>
          <a:xfrm>
            <a:off x="457200" y="2667000"/>
            <a:ext cx="8686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29" name="Google Shape;429;p31"/>
          <p:cNvSpPr txBox="1"/>
          <p:nvPr/>
        </p:nvSpPr>
        <p:spPr>
          <a:xfrm>
            <a:off x="381000" y="1676400"/>
            <a:ext cx="1887537" cy="393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Jarní sv.</a:t>
            </a:r>
            <a:endParaRPr/>
          </a:p>
        </p:txBody>
      </p:sp>
      <p:sp>
        <p:nvSpPr>
          <p:cNvPr id="430" name="Google Shape;430;p31"/>
          <p:cNvSpPr txBox="1"/>
          <p:nvPr/>
        </p:nvSpPr>
        <p:spPr>
          <a:xfrm>
            <a:off x="2362200" y="2781300"/>
            <a:ext cx="381000" cy="213677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Letnice</a:t>
            </a:r>
            <a:endParaRPr/>
          </a:p>
        </p:txBody>
      </p:sp>
      <p:sp>
        <p:nvSpPr>
          <p:cNvPr id="431" name="Google Shape;431;p31"/>
          <p:cNvSpPr txBox="1"/>
          <p:nvPr/>
        </p:nvSpPr>
        <p:spPr>
          <a:xfrm>
            <a:off x="304800" y="53340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ukřižování         </a:t>
            </a:r>
            <a:endParaRPr/>
          </a:p>
        </p:txBody>
      </p:sp>
      <p:sp>
        <p:nvSpPr>
          <p:cNvPr id="432" name="Google Shape;432;p31"/>
          <p:cNvSpPr txBox="1"/>
          <p:nvPr/>
        </p:nvSpPr>
        <p:spPr>
          <a:xfrm>
            <a:off x="1981200" y="5334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D60093"/>
                </a:solidFill>
                <a:latin typeface="Arial Narrow"/>
                <a:ea typeface="Arial Narrow"/>
                <a:cs typeface="Arial Narrow"/>
                <a:sym typeface="Arial Narrow"/>
              </a:rPr>
              <a:t>Duch sv.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</a:t>
            </a:r>
            <a:endParaRPr/>
          </a:p>
        </p:txBody>
      </p:sp>
      <p:sp>
        <p:nvSpPr>
          <p:cNvPr id="433" name="Google Shape;433;p31"/>
          <p:cNvSpPr txBox="1"/>
          <p:nvPr/>
        </p:nvSpPr>
        <p:spPr>
          <a:xfrm>
            <a:off x="4953000" y="5410200"/>
            <a:ext cx="990600" cy="1087437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Mille-rovo hnutí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434" name="Google Shape;434;p31"/>
          <p:cNvSpPr txBox="1"/>
          <p:nvPr/>
        </p:nvSpPr>
        <p:spPr>
          <a:xfrm>
            <a:off x="5334000" y="1844675"/>
            <a:ext cx="3810000" cy="503237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 Podzimní svátky</a:t>
            </a:r>
            <a:endParaRPr/>
          </a:p>
        </p:txBody>
      </p:sp>
      <p:sp>
        <p:nvSpPr>
          <p:cNvPr id="435" name="Google Shape;435;p31"/>
          <p:cNvSpPr txBox="1"/>
          <p:nvPr/>
        </p:nvSpPr>
        <p:spPr>
          <a:xfrm>
            <a:off x="7543800" y="5410200"/>
            <a:ext cx="685800" cy="831850"/>
          </a:xfrm>
          <a:prstGeom prst="rect">
            <a:avLst/>
          </a:prstGeom>
          <a:solidFill>
            <a:srgbClr val="CC0099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7  ran</a:t>
            </a:r>
            <a:endParaRPr/>
          </a:p>
        </p:txBody>
      </p:sp>
      <p:sp>
        <p:nvSpPr>
          <p:cNvPr id="436" name="Google Shape;436;p31"/>
          <p:cNvSpPr txBox="1"/>
          <p:nvPr/>
        </p:nvSpPr>
        <p:spPr>
          <a:xfrm>
            <a:off x="304800" y="2276475"/>
            <a:ext cx="8839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14.,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15., </a:t>
            </a:r>
            <a:r>
              <a:rPr b="1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16. 01.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i="0" lang="en-US" sz="2000" u="none">
                <a:solidFill>
                  <a:srgbClr val="CC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6.03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</a:t>
            </a:r>
            <a:r>
              <a:rPr b="1" i="0" lang="en-US" sz="2000" u="none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1.7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i="0" lang="en-US" sz="2000" u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10.7  (říjen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              1</a:t>
            </a:r>
            <a:r>
              <a:rPr b="1" i="0" lang="en-US" sz="20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5.7.</a:t>
            </a:r>
            <a:endParaRPr/>
          </a:p>
        </p:txBody>
      </p:sp>
      <p:sp>
        <p:nvSpPr>
          <p:cNvPr id="437" name="Google Shape;437;p31"/>
          <p:cNvSpPr txBox="1"/>
          <p:nvPr/>
        </p:nvSpPr>
        <p:spPr>
          <a:xfrm>
            <a:off x="762000" y="2667000"/>
            <a:ext cx="381000" cy="2720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Sobota</a:t>
            </a:r>
            <a:endParaRPr/>
          </a:p>
        </p:txBody>
      </p:sp>
      <p:cxnSp>
        <p:nvCxnSpPr>
          <p:cNvPr id="438" name="Google Shape;438;p31"/>
          <p:cNvCxnSpPr/>
          <p:nvPr/>
        </p:nvCxnSpPr>
        <p:spPr>
          <a:xfrm>
            <a:off x="381000" y="6553200"/>
            <a:ext cx="8763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39" name="Google Shape;439;p31"/>
          <p:cNvCxnSpPr/>
          <p:nvPr/>
        </p:nvCxnSpPr>
        <p:spPr>
          <a:xfrm>
            <a:off x="7543800" y="2667000"/>
            <a:ext cx="0" cy="3886200"/>
          </a:xfrm>
          <a:prstGeom prst="straightConnector1">
            <a:avLst/>
          </a:prstGeom>
          <a:noFill/>
          <a:ln cap="flat" cmpd="sng" w="38100">
            <a:solidFill>
              <a:srgbClr val="DD1F0B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0" name="Google Shape;440;p31"/>
          <p:cNvCxnSpPr/>
          <p:nvPr/>
        </p:nvCxnSpPr>
        <p:spPr>
          <a:xfrm>
            <a:off x="8229600" y="2667000"/>
            <a:ext cx="0" cy="3886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1" name="Google Shape;441;p31"/>
          <p:cNvCxnSpPr/>
          <p:nvPr/>
        </p:nvCxnSpPr>
        <p:spPr>
          <a:xfrm>
            <a:off x="5943600" y="1676400"/>
            <a:ext cx="0" cy="480060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42" name="Google Shape;442;p31"/>
          <p:cNvSpPr txBox="1"/>
          <p:nvPr/>
        </p:nvSpPr>
        <p:spPr>
          <a:xfrm>
            <a:off x="609600" y="5638800"/>
            <a:ext cx="16002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smrt JK        </a:t>
            </a:r>
            <a:endParaRPr/>
          </a:p>
        </p:txBody>
      </p:sp>
      <p:sp>
        <p:nvSpPr>
          <p:cNvPr id="443" name="Google Shape;443;p31"/>
          <p:cNvSpPr txBox="1"/>
          <p:nvPr/>
        </p:nvSpPr>
        <p:spPr>
          <a:xfrm>
            <a:off x="762000" y="6096000"/>
            <a:ext cx="2081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zmrtvýchvstání        </a:t>
            </a:r>
            <a:endParaRPr/>
          </a:p>
        </p:txBody>
      </p:sp>
      <p:sp>
        <p:nvSpPr>
          <p:cNvPr id="444" name="Google Shape;444;p31"/>
          <p:cNvSpPr txBox="1"/>
          <p:nvPr/>
        </p:nvSpPr>
        <p:spPr>
          <a:xfrm>
            <a:off x="2268537" y="1916112"/>
            <a:ext cx="8636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D60093"/>
                </a:solidFill>
                <a:latin typeface="Arial Narrow"/>
                <a:ea typeface="Arial Narrow"/>
                <a:cs typeface="Arial Narrow"/>
                <a:sym typeface="Arial Narrow"/>
              </a:rPr>
              <a:t>Sinai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68312" y="260350"/>
            <a:ext cx="8207375" cy="119062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Prorocká souvislost 7 troubení ve  Zjevení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468312" y="1628775"/>
            <a:ext cx="8135937" cy="47958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lphaLcParenR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Zj. 8, 1-5	    Předcházející události 7 troubení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lphaLcParenR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Zj. 8, 6 – 12    Popis prvních</a:t>
            </a:r>
            <a:r>
              <a:rPr b="0" i="0" lang="en-US" sz="2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4 troubení</a:t>
            </a:r>
            <a:endParaRPr b="0" i="0" sz="28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lphaLcParenR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Zj. 8, 13	    Ohlášení </a:t>
            </a:r>
            <a:r>
              <a:rPr b="0" i="0" lang="en-US" sz="2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posledních  3 troubení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			                    popř.  </a:t>
            </a:r>
            <a:r>
              <a:rPr b="1" i="0" lang="en-US" sz="2800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tří ran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lphaLcParenR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Zj. 9, 1- 21     Popis </a:t>
            </a:r>
            <a:r>
              <a:rPr b="0" i="0" lang="en-US" sz="2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5. a 6. troubení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lphaLcParenR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Zj. 11, 15- 19 Popis  </a:t>
            </a:r>
            <a:r>
              <a:rPr b="0" i="0" lang="en-US" sz="2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7. troubení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 Narrow"/>
              <a:buAutoNum type="alphaLcParenR"/>
            </a:pPr>
            <a:r>
              <a:rPr b="0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Zj. 10–11,14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Vsuvka </a:t>
            </a:r>
            <a:r>
              <a:rPr b="0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mezi 6. a 7. troubení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FF33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FFFF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2"/>
          <p:cNvSpPr txBox="1"/>
          <p:nvPr/>
        </p:nvSpPr>
        <p:spPr>
          <a:xfrm>
            <a:off x="4859337" y="3332162"/>
            <a:ext cx="1055687" cy="4572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Zj. 8,1 </a:t>
            </a:r>
            <a:endParaRPr/>
          </a:p>
        </p:txBody>
      </p:sp>
      <p:sp>
        <p:nvSpPr>
          <p:cNvPr id="450" name="Google Shape;450;p32"/>
          <p:cNvSpPr txBox="1"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06600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Verze – Návrh  A. Krakoliniga</a:t>
            </a:r>
            <a:endParaRPr/>
          </a:p>
        </p:txBody>
      </p:sp>
      <p:sp>
        <p:nvSpPr>
          <p:cNvPr id="451" name="Google Shape;451;p32"/>
          <p:cNvSpPr txBox="1"/>
          <p:nvPr/>
        </p:nvSpPr>
        <p:spPr>
          <a:xfrm>
            <a:off x="381000" y="1752600"/>
            <a:ext cx="2819400" cy="749300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Kp. 1               Ježíš na Patmosu</a:t>
            </a:r>
            <a:endParaRPr/>
          </a:p>
        </p:txBody>
      </p:sp>
      <p:sp>
        <p:nvSpPr>
          <p:cNvPr id="452" name="Google Shape;452;p32"/>
          <p:cNvSpPr txBox="1"/>
          <p:nvPr/>
        </p:nvSpPr>
        <p:spPr>
          <a:xfrm>
            <a:off x="381000" y="2514600"/>
            <a:ext cx="8229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Kp. 2 + 3      1. – 6.    c í r k e v                             7 </a:t>
            </a: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. c í r k e v                  </a:t>
            </a:r>
            <a:endParaRPr/>
          </a:p>
        </p:txBody>
      </p:sp>
      <p:sp>
        <p:nvSpPr>
          <p:cNvPr id="453" name="Google Shape;453;p32"/>
          <p:cNvSpPr txBox="1"/>
          <p:nvPr/>
        </p:nvSpPr>
        <p:spPr>
          <a:xfrm>
            <a:off x="381000" y="3048000"/>
            <a:ext cx="2819400" cy="749300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Kp. 4+5                 Ježíš ve „Svatyni“</a:t>
            </a:r>
            <a:endParaRPr/>
          </a:p>
        </p:txBody>
      </p:sp>
      <p:sp>
        <p:nvSpPr>
          <p:cNvPr id="454" name="Google Shape;454;p32"/>
          <p:cNvSpPr txBox="1"/>
          <p:nvPr/>
        </p:nvSpPr>
        <p:spPr>
          <a:xfrm>
            <a:off x="381000" y="3810000"/>
            <a:ext cx="8229600" cy="457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Kp. 6	            1.     –     6.                  P         E      Č      E     Ť                                           </a:t>
            </a:r>
            <a:endParaRPr/>
          </a:p>
        </p:txBody>
      </p:sp>
      <p:cxnSp>
        <p:nvCxnSpPr>
          <p:cNvPr id="455" name="Google Shape;455;p32"/>
          <p:cNvCxnSpPr/>
          <p:nvPr/>
        </p:nvCxnSpPr>
        <p:spPr>
          <a:xfrm>
            <a:off x="8610600" y="1752600"/>
            <a:ext cx="0" cy="480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56" name="Google Shape;456;p32"/>
          <p:cNvSpPr txBox="1"/>
          <p:nvPr/>
        </p:nvSpPr>
        <p:spPr>
          <a:xfrm>
            <a:off x="8172450" y="1196975"/>
            <a:ext cx="900112" cy="47625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2.Př</a:t>
            </a:r>
            <a:endParaRPr/>
          </a:p>
        </p:txBody>
      </p:sp>
      <p:sp>
        <p:nvSpPr>
          <p:cNvPr id="457" name="Google Shape;457;p32"/>
          <p:cNvSpPr txBox="1"/>
          <p:nvPr/>
        </p:nvSpPr>
        <p:spPr>
          <a:xfrm>
            <a:off x="0" y="1219200"/>
            <a:ext cx="914400" cy="4667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31p.</a:t>
            </a:r>
            <a:endParaRPr/>
          </a:p>
        </p:txBody>
      </p:sp>
      <p:cxnSp>
        <p:nvCxnSpPr>
          <p:cNvPr id="458" name="Google Shape;458;p32"/>
          <p:cNvCxnSpPr/>
          <p:nvPr/>
        </p:nvCxnSpPr>
        <p:spPr>
          <a:xfrm>
            <a:off x="381000" y="1676400"/>
            <a:ext cx="0" cy="48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59" name="Google Shape;459;p32"/>
          <p:cNvSpPr txBox="1"/>
          <p:nvPr/>
        </p:nvSpPr>
        <p:spPr>
          <a:xfrm>
            <a:off x="6227762" y="5589587"/>
            <a:ext cx="1223962" cy="944562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</a:pPr>
            <a:r>
              <a:rPr b="0" i="0" lang="en-US" sz="1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Kp.11,15-19 Kp.15,8</a:t>
            </a:r>
            <a:r>
              <a:rPr b="0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k</a:t>
            </a:r>
            <a:r>
              <a:rPr b="0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onec </a:t>
            </a:r>
            <a:r>
              <a:rPr b="0" i="0" lang="en-US" sz="1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vyš.soudu     </a:t>
            </a:r>
            <a:endParaRPr/>
          </a:p>
        </p:txBody>
      </p:sp>
      <p:sp>
        <p:nvSpPr>
          <p:cNvPr id="460" name="Google Shape;460;p32"/>
          <p:cNvSpPr txBox="1"/>
          <p:nvPr/>
        </p:nvSpPr>
        <p:spPr>
          <a:xfrm>
            <a:off x="7543800" y="6092825"/>
            <a:ext cx="1066800" cy="384175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7ran</a:t>
            </a:r>
            <a:endParaRPr/>
          </a:p>
        </p:txBody>
      </p:sp>
      <p:cxnSp>
        <p:nvCxnSpPr>
          <p:cNvPr id="461" name="Google Shape;461;p32"/>
          <p:cNvCxnSpPr/>
          <p:nvPr/>
        </p:nvCxnSpPr>
        <p:spPr>
          <a:xfrm rot="10800000">
            <a:off x="381000" y="6553200"/>
            <a:ext cx="876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62" name="Google Shape;462;p32"/>
          <p:cNvSpPr txBox="1"/>
          <p:nvPr/>
        </p:nvSpPr>
        <p:spPr>
          <a:xfrm>
            <a:off x="8686800" y="1752600"/>
            <a:ext cx="457200" cy="421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1000 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Rok</a:t>
            </a:r>
            <a:r>
              <a:rPr b="1" i="1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ů</a:t>
            </a:r>
            <a:endParaRPr/>
          </a:p>
        </p:txBody>
      </p:sp>
      <p:sp>
        <p:nvSpPr>
          <p:cNvPr id="463" name="Google Shape;463;p32"/>
          <p:cNvSpPr txBox="1"/>
          <p:nvPr/>
        </p:nvSpPr>
        <p:spPr>
          <a:xfrm>
            <a:off x="5943600" y="4365625"/>
            <a:ext cx="1581150" cy="579437"/>
          </a:xfrm>
          <a:prstGeom prst="rect">
            <a:avLst/>
          </a:prstGeom>
          <a:solidFill>
            <a:srgbClr val="F4F91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1600"/>
              <a:buFont typeface="Arial Black"/>
              <a:buNone/>
            </a:pPr>
            <a:r>
              <a:rPr b="0" i="0" lang="en-US" sz="16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Kp.8:1-5</a:t>
            </a:r>
            <a:r>
              <a:rPr b="0" i="0" lang="en-US" sz="18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  </a:t>
            </a:r>
            <a:r>
              <a:rPr b="0" i="0" lang="en-US" sz="14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Svatyně - sv. ? </a:t>
            </a:r>
            <a:endParaRPr/>
          </a:p>
        </p:txBody>
      </p:sp>
      <p:sp>
        <p:nvSpPr>
          <p:cNvPr id="464" name="Google Shape;464;p32"/>
          <p:cNvSpPr txBox="1"/>
          <p:nvPr/>
        </p:nvSpPr>
        <p:spPr>
          <a:xfrm>
            <a:off x="5943600" y="5105400"/>
            <a:ext cx="2667000" cy="420687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7 troubení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grpSp>
        <p:nvGrpSpPr>
          <p:cNvPr id="465" name="Google Shape;465;p32"/>
          <p:cNvGrpSpPr/>
          <p:nvPr/>
        </p:nvGrpSpPr>
        <p:grpSpPr>
          <a:xfrm>
            <a:off x="6877050" y="1341437"/>
            <a:ext cx="1223962" cy="5211762"/>
            <a:chOff x="6877050" y="1341437"/>
            <a:chExt cx="1223962" cy="5211762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7524750" y="2205037"/>
              <a:ext cx="19050" cy="4348162"/>
            </a:xfrm>
            <a:prstGeom prst="straightConnector1">
              <a:avLst/>
            </a:prstGeom>
            <a:noFill/>
            <a:ln cap="flat" cmpd="sng" w="38100">
              <a:solidFill>
                <a:srgbClr val="DD1F0B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67" name="Google Shape;467;p32"/>
            <p:cNvSpPr txBox="1"/>
            <p:nvPr/>
          </p:nvSpPr>
          <p:spPr>
            <a:xfrm>
              <a:off x="6877050" y="1341437"/>
              <a:ext cx="1223962" cy="8223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 Narrow"/>
                <a:buNone/>
              </a:pPr>
              <a:r>
                <a:rPr b="1" i="0" lang="en-US" sz="2400" u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Konec       milosti</a:t>
              </a:r>
              <a:endParaRPr/>
            </a:p>
          </p:txBody>
        </p:sp>
      </p:grpSp>
      <p:grpSp>
        <p:nvGrpSpPr>
          <p:cNvPr id="468" name="Google Shape;468;p32"/>
          <p:cNvGrpSpPr/>
          <p:nvPr/>
        </p:nvGrpSpPr>
        <p:grpSpPr>
          <a:xfrm>
            <a:off x="5148262" y="981075"/>
            <a:ext cx="1544637" cy="4643437"/>
            <a:chOff x="5148262" y="981075"/>
            <a:chExt cx="1544637" cy="4643437"/>
          </a:xfrm>
        </p:grpSpPr>
        <p:sp>
          <p:nvSpPr>
            <p:cNvPr id="469" name="Google Shape;469;p32"/>
            <p:cNvSpPr txBox="1"/>
            <p:nvPr/>
          </p:nvSpPr>
          <p:spPr>
            <a:xfrm>
              <a:off x="5148262" y="981075"/>
              <a:ext cx="1544637" cy="1196975"/>
            </a:xfrm>
            <a:prstGeom prst="rect">
              <a:avLst/>
            </a:prstGeom>
            <a:noFill/>
            <a:ln cap="flat" cmpd="sng" w="9525">
              <a:solidFill>
                <a:srgbClr val="DD1F0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 Narrow"/>
                <a:buNone/>
              </a:pPr>
              <a:r>
                <a:rPr b="1" i="0" lang="en-US" sz="2400" u="none">
                  <a:solidFill>
                    <a:srgbClr val="FF33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1844 Začátek vyš.soudu</a:t>
              </a:r>
              <a:endParaRPr/>
            </a:p>
          </p:txBody>
        </p:sp>
        <p:cxnSp>
          <p:nvCxnSpPr>
            <p:cNvPr id="470" name="Google Shape;470;p32"/>
            <p:cNvCxnSpPr/>
            <p:nvPr/>
          </p:nvCxnSpPr>
          <p:spPr>
            <a:xfrm>
              <a:off x="5940425" y="2205037"/>
              <a:ext cx="26987" cy="3419475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71" name="Google Shape;471;p32"/>
          <p:cNvSpPr txBox="1"/>
          <p:nvPr/>
        </p:nvSpPr>
        <p:spPr>
          <a:xfrm>
            <a:off x="7524750" y="5600700"/>
            <a:ext cx="1079500" cy="420687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</a:pPr>
            <a:r>
              <a:rPr b="1" i="0" lang="en-US" sz="16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7. trou.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472" name="Google Shape;472;p32"/>
          <p:cNvSpPr txBox="1"/>
          <p:nvPr/>
        </p:nvSpPr>
        <p:spPr>
          <a:xfrm>
            <a:off x="6011862" y="3357562"/>
            <a:ext cx="2592387" cy="42068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7.  p e č e t í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473" name="Google Shape;473;p32"/>
          <p:cNvSpPr txBox="1"/>
          <p:nvPr/>
        </p:nvSpPr>
        <p:spPr>
          <a:xfrm>
            <a:off x="4716462" y="4437062"/>
            <a:ext cx="1200150" cy="8223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ticho v nebi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3"/>
          <p:cNvSpPr txBox="1"/>
          <p:nvPr/>
        </p:nvSpPr>
        <p:spPr>
          <a:xfrm>
            <a:off x="611187" y="865187"/>
            <a:ext cx="7848600" cy="448468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t/>
            </a:r>
            <a:endParaRPr b="1" i="0" sz="4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Chyba ve výkladu 7 pečetí a v časovém zařazení             7. pečeti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66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4"/>
          <p:cNvSpPr txBox="1"/>
          <p:nvPr/>
        </p:nvSpPr>
        <p:spPr>
          <a:xfrm>
            <a:off x="3733800" y="1371600"/>
            <a:ext cx="1295400" cy="777875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None/>
            </a:pPr>
            <a:r>
              <a:rPr b="1" i="0" lang="en-US" sz="15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STŘEDOVĚK. PRONÁSLEDOVÁNÍ</a:t>
            </a:r>
            <a:endParaRPr/>
          </a:p>
        </p:txBody>
      </p:sp>
      <p:sp>
        <p:nvSpPr>
          <p:cNvPr id="484" name="Google Shape;484;p34"/>
          <p:cNvSpPr txBox="1"/>
          <p:nvPr/>
        </p:nvSpPr>
        <p:spPr>
          <a:xfrm>
            <a:off x="5029200" y="1371600"/>
            <a:ext cx="914400" cy="323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 Narrow"/>
              <a:buNone/>
            </a:pPr>
            <a:r>
              <a:rPr b="1" i="0" lang="en-US" sz="19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DUŠE</a:t>
            </a:r>
            <a:endParaRPr/>
          </a:p>
        </p:txBody>
      </p:sp>
      <p:sp>
        <p:nvSpPr>
          <p:cNvPr id="485" name="Google Shape;485;p34"/>
          <p:cNvSpPr txBox="1"/>
          <p:nvPr/>
        </p:nvSpPr>
        <p:spPr>
          <a:xfrm>
            <a:off x="5943600" y="1371600"/>
            <a:ext cx="914400" cy="558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 Narrow"/>
              <a:buNone/>
            </a:pPr>
            <a:r>
              <a:rPr b="1" i="0" lang="en-US" sz="17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ZNAME-NÍ</a:t>
            </a:r>
            <a:endParaRPr/>
          </a:p>
        </p:txBody>
      </p:sp>
      <p:sp>
        <p:nvSpPr>
          <p:cNvPr id="486" name="Google Shape;486;p34"/>
          <p:cNvSpPr txBox="1"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990099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7   P e </a:t>
            </a:r>
            <a:r>
              <a:rPr b="1" i="1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e t í</a:t>
            </a:r>
            <a:endParaRPr/>
          </a:p>
        </p:txBody>
      </p:sp>
      <p:sp>
        <p:nvSpPr>
          <p:cNvPr id="487" name="Google Shape;487;p34"/>
          <p:cNvSpPr txBox="1"/>
          <p:nvPr/>
        </p:nvSpPr>
        <p:spPr>
          <a:xfrm>
            <a:off x="381000" y="2286000"/>
            <a:ext cx="8294687" cy="517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1. pečeť 	     Vítězství evangelia </a:t>
            </a:r>
            <a:endParaRPr/>
          </a:p>
        </p:txBody>
      </p:sp>
      <p:grpSp>
        <p:nvGrpSpPr>
          <p:cNvPr id="488" name="Google Shape;488;p34"/>
          <p:cNvGrpSpPr/>
          <p:nvPr/>
        </p:nvGrpSpPr>
        <p:grpSpPr>
          <a:xfrm>
            <a:off x="6324600" y="760412"/>
            <a:ext cx="1143000" cy="6097588"/>
            <a:chOff x="6324600" y="760412"/>
            <a:chExt cx="1143000" cy="6097588"/>
          </a:xfrm>
        </p:grpSpPr>
        <p:cxnSp>
          <p:nvCxnSpPr>
            <p:cNvPr id="489" name="Google Shape;489;p34"/>
            <p:cNvCxnSpPr/>
            <p:nvPr/>
          </p:nvCxnSpPr>
          <p:spPr>
            <a:xfrm>
              <a:off x="6858000" y="1219200"/>
              <a:ext cx="0" cy="5638800"/>
            </a:xfrm>
            <a:prstGeom prst="straightConnector1">
              <a:avLst/>
            </a:prstGeom>
            <a:noFill/>
            <a:ln cap="flat" cmpd="sng" w="57150">
              <a:solidFill>
                <a:srgbClr val="A5002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90" name="Google Shape;490;p34"/>
            <p:cNvSpPr txBox="1"/>
            <p:nvPr/>
          </p:nvSpPr>
          <p:spPr>
            <a:xfrm>
              <a:off x="6324600" y="760412"/>
              <a:ext cx="1143000" cy="468312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 Black"/>
                <a:buNone/>
              </a:pPr>
              <a:r>
                <a:rPr b="0" i="0" lang="en-US" sz="2400" u="none">
                  <a:solidFill>
                    <a:srgbClr val="FF33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1844</a:t>
              </a:r>
              <a:endParaRPr/>
            </a:p>
          </p:txBody>
        </p:sp>
      </p:grpSp>
      <p:sp>
        <p:nvSpPr>
          <p:cNvPr id="491" name="Google Shape;491;p34"/>
          <p:cNvSpPr txBox="1"/>
          <p:nvPr/>
        </p:nvSpPr>
        <p:spPr>
          <a:xfrm>
            <a:off x="8077200" y="760412"/>
            <a:ext cx="762000" cy="46831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WK</a:t>
            </a:r>
            <a:endParaRPr/>
          </a:p>
        </p:txBody>
      </p:sp>
      <p:sp>
        <p:nvSpPr>
          <p:cNvPr id="492" name="Google Shape;492;p34"/>
          <p:cNvSpPr txBox="1"/>
          <p:nvPr/>
        </p:nvSpPr>
        <p:spPr>
          <a:xfrm>
            <a:off x="0" y="760412"/>
            <a:ext cx="1908175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31 po Kr.</a:t>
            </a:r>
            <a:endParaRPr/>
          </a:p>
        </p:txBody>
      </p:sp>
      <p:cxnSp>
        <p:nvCxnSpPr>
          <p:cNvPr id="493" name="Google Shape;493;p34"/>
          <p:cNvCxnSpPr/>
          <p:nvPr/>
        </p:nvCxnSpPr>
        <p:spPr>
          <a:xfrm>
            <a:off x="304800" y="1219200"/>
            <a:ext cx="0" cy="56388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94" name="Google Shape;494;p34"/>
          <p:cNvSpPr txBox="1"/>
          <p:nvPr/>
        </p:nvSpPr>
        <p:spPr>
          <a:xfrm>
            <a:off x="323850" y="1371600"/>
            <a:ext cx="1047750" cy="5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 Narrow"/>
              <a:buNone/>
            </a:pPr>
            <a:r>
              <a:rPr b="1" i="0" lang="en-US" sz="17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ČISTOTA 1. církev</a:t>
            </a:r>
            <a:endParaRPr/>
          </a:p>
        </p:txBody>
      </p:sp>
      <p:sp>
        <p:nvSpPr>
          <p:cNvPr id="495" name="Google Shape;495;p34"/>
          <p:cNvSpPr txBox="1"/>
          <p:nvPr/>
        </p:nvSpPr>
        <p:spPr>
          <a:xfrm>
            <a:off x="1258887" y="1371600"/>
            <a:ext cx="1296987" cy="55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 Narrow"/>
              <a:buNone/>
            </a:pPr>
            <a:r>
              <a:rPr b="1" i="0" lang="en-US" sz="17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ODPADNUTÍ SPOR</a:t>
            </a:r>
            <a:endParaRPr/>
          </a:p>
        </p:txBody>
      </p:sp>
      <p:sp>
        <p:nvSpPr>
          <p:cNvPr id="496" name="Google Shape;496;p34"/>
          <p:cNvSpPr txBox="1"/>
          <p:nvPr/>
        </p:nvSpPr>
        <p:spPr>
          <a:xfrm>
            <a:off x="2438400" y="1371600"/>
            <a:ext cx="1295400" cy="55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 Narrow"/>
              <a:buNone/>
            </a:pPr>
            <a:r>
              <a:rPr b="1" i="0" lang="en-US" sz="17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DUCHOVNÍ TEMNOTA</a:t>
            </a:r>
            <a:endParaRPr/>
          </a:p>
        </p:txBody>
      </p:sp>
      <p:cxnSp>
        <p:nvCxnSpPr>
          <p:cNvPr id="497" name="Google Shape;497;p34"/>
          <p:cNvCxnSpPr/>
          <p:nvPr/>
        </p:nvCxnSpPr>
        <p:spPr>
          <a:xfrm>
            <a:off x="304800" y="2209800"/>
            <a:ext cx="88392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98" name="Google Shape;498;p34"/>
          <p:cNvSpPr txBox="1"/>
          <p:nvPr/>
        </p:nvSpPr>
        <p:spPr>
          <a:xfrm>
            <a:off x="990600" y="2911475"/>
            <a:ext cx="7469187" cy="519112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760000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2. pečeť           Nepokoje + války                Mt 24-6-8  </a:t>
            </a:r>
            <a:endParaRPr/>
          </a:p>
        </p:txBody>
      </p:sp>
      <p:sp>
        <p:nvSpPr>
          <p:cNvPr id="499" name="Google Shape;499;p34"/>
          <p:cNvSpPr txBox="1"/>
          <p:nvPr/>
        </p:nvSpPr>
        <p:spPr>
          <a:xfrm>
            <a:off x="1447800" y="3519487"/>
            <a:ext cx="7227887" cy="519112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565656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4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AF400"/>
                </a:solidFill>
                <a:latin typeface="Arial Narrow"/>
                <a:ea typeface="Arial Narrow"/>
                <a:cs typeface="Arial Narrow"/>
                <a:sym typeface="Arial Narrow"/>
              </a:rPr>
              <a:t>   3. pečeť Odpadnutí a duchovní temnota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</a:t>
            </a:r>
            <a:endParaRPr/>
          </a:p>
        </p:txBody>
      </p:sp>
      <p:sp>
        <p:nvSpPr>
          <p:cNvPr id="500" name="Google Shape;500;p34"/>
          <p:cNvSpPr txBox="1"/>
          <p:nvPr/>
        </p:nvSpPr>
        <p:spPr>
          <a:xfrm>
            <a:off x="7308850" y="3519487"/>
            <a:ext cx="13684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CCFF"/>
                </a:solidFill>
                <a:latin typeface="Arial Narrow"/>
                <a:ea typeface="Arial Narrow"/>
                <a:cs typeface="Arial Narrow"/>
                <a:sym typeface="Arial Narrow"/>
              </a:rPr>
              <a:t>   Zj 16,10</a:t>
            </a:r>
            <a:endParaRPr/>
          </a:p>
        </p:txBody>
      </p:sp>
      <p:sp>
        <p:nvSpPr>
          <p:cNvPr id="501" name="Google Shape;501;p34"/>
          <p:cNvSpPr txBox="1"/>
          <p:nvPr/>
        </p:nvSpPr>
        <p:spPr>
          <a:xfrm>
            <a:off x="2209800" y="4205287"/>
            <a:ext cx="6465887" cy="5191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5E47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4. pečeť    Válka + zkáza</a:t>
            </a:r>
            <a:endParaRPr/>
          </a:p>
        </p:txBody>
      </p:sp>
      <p:sp>
        <p:nvSpPr>
          <p:cNvPr id="502" name="Google Shape;502;p34"/>
          <p:cNvSpPr txBox="1"/>
          <p:nvPr/>
        </p:nvSpPr>
        <p:spPr>
          <a:xfrm>
            <a:off x="7380287" y="4205287"/>
            <a:ext cx="1584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CCFF"/>
                </a:solidFill>
                <a:latin typeface="Arial Narrow"/>
                <a:ea typeface="Arial Narrow"/>
                <a:cs typeface="Arial Narrow"/>
                <a:sym typeface="Arial Narrow"/>
              </a:rPr>
              <a:t>Zj 16</a:t>
            </a:r>
            <a:endParaRPr/>
          </a:p>
        </p:txBody>
      </p:sp>
      <p:pic>
        <p:nvPicPr>
          <p:cNvPr id="503" name="Google Shape;50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4650" y="760412"/>
            <a:ext cx="1149350" cy="1220787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4"/>
          <p:cNvSpPr txBox="1"/>
          <p:nvPr/>
        </p:nvSpPr>
        <p:spPr>
          <a:xfrm>
            <a:off x="6877050" y="2286000"/>
            <a:ext cx="19431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Zj 14 +18</a:t>
            </a:r>
            <a:endParaRPr/>
          </a:p>
        </p:txBody>
      </p:sp>
      <p:sp>
        <p:nvSpPr>
          <p:cNvPr id="505" name="Google Shape;505;p34"/>
          <p:cNvSpPr txBox="1"/>
          <p:nvPr/>
        </p:nvSpPr>
        <p:spPr>
          <a:xfrm>
            <a:off x="1317625" y="838200"/>
            <a:ext cx="5486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Čas všeobecného zapečetění</a:t>
            </a:r>
            <a:endParaRPr/>
          </a:p>
        </p:txBody>
      </p:sp>
      <p:sp>
        <p:nvSpPr>
          <p:cNvPr id="506" name="Google Shape;506;p34"/>
          <p:cNvSpPr txBox="1"/>
          <p:nvPr/>
        </p:nvSpPr>
        <p:spPr>
          <a:xfrm>
            <a:off x="6615112" y="1295400"/>
            <a:ext cx="2133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Závěrečné zapečetění</a:t>
            </a:r>
            <a:endParaRPr/>
          </a:p>
        </p:txBody>
      </p:sp>
      <p:sp>
        <p:nvSpPr>
          <p:cNvPr id="507" name="Google Shape;507;p34"/>
          <p:cNvSpPr txBox="1"/>
          <p:nvPr/>
        </p:nvSpPr>
        <p:spPr>
          <a:xfrm>
            <a:off x="5475287" y="4797425"/>
            <a:ext cx="3200400" cy="51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5. pečeť    Vyš. soud</a:t>
            </a:r>
            <a:endParaRPr/>
          </a:p>
        </p:txBody>
      </p:sp>
      <p:sp>
        <p:nvSpPr>
          <p:cNvPr id="508" name="Google Shape;508;p34"/>
          <p:cNvSpPr txBox="1"/>
          <p:nvPr/>
        </p:nvSpPr>
        <p:spPr>
          <a:xfrm>
            <a:off x="6161087" y="5357812"/>
            <a:ext cx="2514600" cy="5191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6. pečeť    </a:t>
            </a:r>
            <a:endParaRPr/>
          </a:p>
        </p:txBody>
      </p:sp>
      <p:sp>
        <p:nvSpPr>
          <p:cNvPr id="509" name="Google Shape;509;p34"/>
          <p:cNvSpPr txBox="1"/>
          <p:nvPr/>
        </p:nvSpPr>
        <p:spPr>
          <a:xfrm>
            <a:off x="6948487" y="5949950"/>
            <a:ext cx="17399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7. pečeť </a:t>
            </a:r>
            <a:endParaRPr/>
          </a:p>
        </p:txBody>
      </p:sp>
      <p:sp>
        <p:nvSpPr>
          <p:cNvPr id="510" name="Google Shape;510;p34"/>
          <p:cNvSpPr txBox="1"/>
          <p:nvPr/>
        </p:nvSpPr>
        <p:spPr>
          <a:xfrm>
            <a:off x="6948487" y="6381750"/>
            <a:ext cx="1727200" cy="420687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7. troubení</a:t>
            </a:r>
            <a:endParaRPr/>
          </a:p>
        </p:txBody>
      </p:sp>
      <p:sp>
        <p:nvSpPr>
          <p:cNvPr id="511" name="Google Shape;511;p34"/>
          <p:cNvSpPr txBox="1"/>
          <p:nvPr/>
        </p:nvSpPr>
        <p:spPr>
          <a:xfrm>
            <a:off x="6011862" y="6165850"/>
            <a:ext cx="792162" cy="36671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ticho</a:t>
            </a:r>
            <a:endParaRPr/>
          </a:p>
        </p:txBody>
      </p:sp>
      <p:sp>
        <p:nvSpPr>
          <p:cNvPr id="512" name="Google Shape;512;p34"/>
          <p:cNvSpPr txBox="1"/>
          <p:nvPr/>
        </p:nvSpPr>
        <p:spPr>
          <a:xfrm>
            <a:off x="8731250" y="2209800"/>
            <a:ext cx="412750" cy="425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1000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Le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t</a:t>
            </a:r>
            <a:endParaRPr/>
          </a:p>
        </p:txBody>
      </p:sp>
      <p:sp>
        <p:nvSpPr>
          <p:cNvPr id="513" name="Google Shape;513;p34"/>
          <p:cNvSpPr txBox="1"/>
          <p:nvPr/>
        </p:nvSpPr>
        <p:spPr>
          <a:xfrm>
            <a:off x="8458200" y="5445125"/>
            <a:ext cx="1009650" cy="36671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ticho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5"/>
          <p:cNvSpPr txBox="1"/>
          <p:nvPr/>
        </p:nvSpPr>
        <p:spPr>
          <a:xfrm>
            <a:off x="228600" y="1066800"/>
            <a:ext cx="2895600" cy="5541962"/>
          </a:xfrm>
          <a:prstGeom prst="rect">
            <a:avLst/>
          </a:prstGeom>
          <a:noFill/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Viděl jsem, jak Beránek </a:t>
            </a: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otevřel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první pečeť ...</a:t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Když </a:t>
            </a:r>
            <a:r>
              <a:rPr b="1" i="0" lang="en-US" sz="2400" u="sng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otevřel</a:t>
            </a: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 druhou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pečeť...	</a:t>
            </a:r>
            <a:endParaRPr/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Když </a:t>
            </a: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otevřel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třetí pečeť...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Když </a:t>
            </a:r>
            <a:r>
              <a:rPr b="1" i="0" lang="en-US" sz="2400" u="sng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otevřel</a:t>
            </a: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 čtvrtou </a:t>
            </a:r>
            <a:r>
              <a:rPr b="1" i="0" lang="en-US" sz="2400" u="none">
                <a:solidFill>
                  <a:srgbClr val="A5002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pečeť...</a:t>
            </a:r>
            <a:endParaRPr/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Když </a:t>
            </a:r>
            <a:r>
              <a:rPr b="1" i="0" lang="en-US" sz="2400" u="sng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otevřel</a:t>
            </a: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 pátou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pečeť...</a:t>
            </a:r>
            <a:endParaRPr/>
          </a:p>
          <a:p>
            <a:pPr indent="0" lvl="0" marL="0" marR="0" rtl="0" algn="just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Když </a:t>
            </a:r>
            <a:r>
              <a:rPr b="1" i="0" lang="en-US" sz="2400" u="sng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otevřel</a:t>
            </a: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 šestou</a:t>
            </a:r>
            <a:r>
              <a:rPr b="1" i="0" lang="en-US" sz="2400" u="none">
                <a:solidFill>
                  <a:srgbClr val="A5002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pečeť...</a:t>
            </a:r>
            <a:endParaRPr/>
          </a:p>
        </p:txBody>
      </p:sp>
      <p:sp>
        <p:nvSpPr>
          <p:cNvPr id="519" name="Google Shape;519;p35"/>
          <p:cNvSpPr txBox="1"/>
          <p:nvPr/>
        </p:nvSpPr>
        <p:spPr>
          <a:xfrm>
            <a:off x="3276600" y="1066800"/>
            <a:ext cx="2971800" cy="521335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slyšel jsem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jednu z těch čtyř bytostí, jak řekla hromovým hlasem: Pojď!</a:t>
            </a:r>
            <a:endParaRPr/>
          </a:p>
          <a:p>
            <a:pPr indent="0" lvl="0" marL="0" marR="0" rtl="0" algn="l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slyšel jsem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druhou bytost říci: Pojď!	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slyšel jsem </a:t>
            </a:r>
            <a:r>
              <a:rPr b="0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třetí bytost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říci: Pojď!	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slyšel jsem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čtvrtou bytost říci: Pojď!</a:t>
            </a:r>
            <a:endParaRPr/>
          </a:p>
          <a:p>
            <a:pPr indent="0" lvl="0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Jan slyšel</a:t>
            </a: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křik</a:t>
            </a: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mučedníků</a:t>
            </a:r>
            <a:endParaRPr/>
          </a:p>
          <a:p>
            <a:pPr indent="0" lvl="0" marL="0" marR="0" rtl="0" algn="l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Jan slyšel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hlasy lidí	</a:t>
            </a:r>
            <a:endParaRPr/>
          </a:p>
        </p:txBody>
      </p:sp>
      <p:sp>
        <p:nvSpPr>
          <p:cNvPr id="520" name="Google Shape;520;p35"/>
          <p:cNvSpPr txBox="1"/>
          <p:nvPr/>
        </p:nvSpPr>
        <p:spPr>
          <a:xfrm>
            <a:off x="228600" y="0"/>
            <a:ext cx="2895600" cy="955675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Otevření jednotlivých  pečetí</a:t>
            </a:r>
            <a:endParaRPr/>
          </a:p>
        </p:txBody>
      </p:sp>
      <p:sp>
        <p:nvSpPr>
          <p:cNvPr id="521" name="Google Shape;521;p35"/>
          <p:cNvSpPr txBox="1"/>
          <p:nvPr/>
        </p:nvSpPr>
        <p:spPr>
          <a:xfrm>
            <a:off x="3276600" y="0"/>
            <a:ext cx="2971800" cy="946150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Reakce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při otevření pečetí</a:t>
            </a:r>
            <a:endParaRPr/>
          </a:p>
        </p:txBody>
      </p:sp>
      <p:sp>
        <p:nvSpPr>
          <p:cNvPr id="522" name="Google Shape;522;p35"/>
          <p:cNvSpPr txBox="1"/>
          <p:nvPr/>
        </p:nvSpPr>
        <p:spPr>
          <a:xfrm>
            <a:off x="6324600" y="1066800"/>
            <a:ext cx="2590800" cy="56149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rgbClr val="FF00FF"/>
                </a:solidFill>
                <a:latin typeface="Arial Narrow"/>
                <a:ea typeface="Arial Narrow"/>
                <a:cs typeface="Arial Narrow"/>
                <a:sym typeface="Arial Narrow"/>
              </a:rPr>
              <a:t>spatřil jsem 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bílého koně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vyšel jiný kůň,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ohnivě rudý…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rgbClr val="FF00FF"/>
                </a:solidFill>
                <a:latin typeface="Arial Narrow"/>
                <a:ea typeface="Arial Narrow"/>
                <a:cs typeface="Arial Narrow"/>
                <a:sym typeface="Arial Narrow"/>
              </a:rPr>
              <a:t>spatřil jsem</a:t>
            </a:r>
            <a:r>
              <a:rPr b="1" i="0" lang="en-US" sz="2400" u="none">
                <a:solidFill>
                  <a:srgbClr val="FF00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400" u="none">
                <a:solidFill>
                  <a:srgbClr val="FF00FF"/>
                </a:solidFill>
                <a:latin typeface="Arial Narrow"/>
                <a:ea typeface="Arial Narrow"/>
                <a:cs typeface="Arial Narrow"/>
                <a:sym typeface="Arial Narrow"/>
              </a:rPr>
              <a:t>černého koně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spatřil</a:t>
            </a:r>
            <a:r>
              <a:rPr b="1" i="0" lang="en-US" sz="2400" u="sng">
                <a:solidFill>
                  <a:srgbClr val="FF00FF"/>
                </a:solidFill>
                <a:latin typeface="Arial Narrow"/>
                <a:ea typeface="Arial Narrow"/>
                <a:cs typeface="Arial Narrow"/>
                <a:sym typeface="Arial Narrow"/>
              </a:rPr>
              <a:t> jsem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plavého koně…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viděl jsem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duše zavražděných ....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rgbClr val="FF00FF"/>
                </a:solidFill>
                <a:latin typeface="Arial Narrow"/>
                <a:ea typeface="Arial Narrow"/>
                <a:cs typeface="Arial Narrow"/>
                <a:sym typeface="Arial Narrow"/>
              </a:rPr>
              <a:t>spatřil jsem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... Zemětř.+Slunce…</a:t>
            </a:r>
            <a:endParaRPr/>
          </a:p>
        </p:txBody>
      </p:sp>
      <p:sp>
        <p:nvSpPr>
          <p:cNvPr id="523" name="Google Shape;523;p35"/>
          <p:cNvSpPr txBox="1"/>
          <p:nvPr/>
        </p:nvSpPr>
        <p:spPr>
          <a:xfrm>
            <a:off x="6324600" y="0"/>
            <a:ext cx="2590800" cy="519112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Události na Zemi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6"/>
          <p:cNvSpPr txBox="1"/>
          <p:nvPr/>
        </p:nvSpPr>
        <p:spPr>
          <a:xfrm>
            <a:off x="228600" y="2362200"/>
            <a:ext cx="2819400" cy="7588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když Beránek otevřel </a:t>
            </a:r>
            <a:r>
              <a:rPr b="1" i="0" lang="en-US" sz="2400" u="sng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sedmou pečeť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...</a:t>
            </a:r>
            <a:endParaRPr/>
          </a:p>
        </p:txBody>
      </p:sp>
      <p:sp>
        <p:nvSpPr>
          <p:cNvPr id="529" name="Google Shape;529;p36"/>
          <p:cNvSpPr txBox="1"/>
          <p:nvPr/>
        </p:nvSpPr>
        <p:spPr>
          <a:xfrm>
            <a:off x="3124200" y="2362200"/>
            <a:ext cx="3124200" cy="2036762"/>
          </a:xfrm>
          <a:prstGeom prst="rect">
            <a:avLst/>
          </a:prstGeom>
          <a:noFill/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3333FF"/>
                </a:solidFill>
                <a:latin typeface="Arial Narrow"/>
                <a:ea typeface="Arial Narrow"/>
                <a:cs typeface="Arial Narrow"/>
                <a:sym typeface="Arial Narrow"/>
              </a:rPr>
              <a:t>Co slyšel?</a:t>
            </a:r>
            <a:endParaRPr/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Ticho v nebi </a:t>
            </a:r>
            <a:r>
              <a:rPr b="0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na půl hodiny</a:t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nastalo mlčení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Apg. 21,40;  15,12.13;   12,17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530" name="Google Shape;530;p36"/>
          <p:cNvSpPr txBox="1"/>
          <p:nvPr/>
        </p:nvSpPr>
        <p:spPr>
          <a:xfrm>
            <a:off x="228600" y="1219200"/>
            <a:ext cx="2819400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Otevření 7. pečeti</a:t>
            </a:r>
            <a:endParaRPr/>
          </a:p>
        </p:txBody>
      </p:sp>
      <p:sp>
        <p:nvSpPr>
          <p:cNvPr id="531" name="Google Shape;531;p36"/>
          <p:cNvSpPr txBox="1"/>
          <p:nvPr/>
        </p:nvSpPr>
        <p:spPr>
          <a:xfrm>
            <a:off x="3124200" y="1219200"/>
            <a:ext cx="3124200" cy="946150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Reakce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při otevření 7. pečetí</a:t>
            </a:r>
            <a:endParaRPr/>
          </a:p>
        </p:txBody>
      </p:sp>
      <p:sp>
        <p:nvSpPr>
          <p:cNvPr id="532" name="Google Shape;532;p36"/>
          <p:cNvSpPr txBox="1"/>
          <p:nvPr/>
        </p:nvSpPr>
        <p:spPr>
          <a:xfrm>
            <a:off x="6372225" y="2636837"/>
            <a:ext cx="2592387" cy="31686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00FF"/>
                </a:solidFill>
                <a:latin typeface="Arial Narrow"/>
                <a:ea typeface="Arial Narrow"/>
                <a:cs typeface="Arial Narrow"/>
                <a:sym typeface="Arial Narrow"/>
              </a:rPr>
              <a:t>viděl jsem</a:t>
            </a: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...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</a:t>
            </a:r>
            <a:endParaRPr/>
          </a:p>
          <a:p>
            <a:pPr indent="-95250" lvl="0" marL="952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 andělů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kteří stojí před Bohem, a dostali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 polnic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  <a:p>
            <a:pPr indent="-95250" lvl="0" marL="952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0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</a:t>
            </a: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jiný anděl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přišel a postavil se k oltáři.</a:t>
            </a:r>
            <a:endParaRPr/>
          </a:p>
          <a:p>
            <a:pPr indent="-95250" lvl="0" marL="952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 polnic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začíná troubit. </a:t>
            </a:r>
            <a:r>
              <a:rPr b="0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(Zj. 8-9)</a:t>
            </a:r>
            <a:endParaRPr/>
          </a:p>
        </p:txBody>
      </p:sp>
      <p:sp>
        <p:nvSpPr>
          <p:cNvPr id="533" name="Google Shape;533;p36"/>
          <p:cNvSpPr txBox="1"/>
          <p:nvPr/>
        </p:nvSpPr>
        <p:spPr>
          <a:xfrm>
            <a:off x="6400800" y="1219200"/>
            <a:ext cx="2514600" cy="94615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Události na nebi a zemi</a:t>
            </a:r>
            <a:endParaRPr/>
          </a:p>
        </p:txBody>
      </p:sp>
      <p:sp>
        <p:nvSpPr>
          <p:cNvPr id="534" name="Google Shape;534;p36"/>
          <p:cNvSpPr txBox="1"/>
          <p:nvPr/>
        </p:nvSpPr>
        <p:spPr>
          <a:xfrm>
            <a:off x="228600" y="188912"/>
            <a:ext cx="8686800" cy="6762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Textové souvislosti 7. pečeti</a:t>
            </a:r>
            <a:endParaRPr/>
          </a:p>
        </p:txBody>
      </p:sp>
      <p:sp>
        <p:nvSpPr>
          <p:cNvPr id="535" name="Google Shape;535;p36"/>
          <p:cNvSpPr txBox="1"/>
          <p:nvPr/>
        </p:nvSpPr>
        <p:spPr>
          <a:xfrm>
            <a:off x="228600" y="4724400"/>
            <a:ext cx="6019800" cy="1014412"/>
          </a:xfrm>
          <a:prstGeom prst="rect">
            <a:avLst/>
          </a:prstGeom>
          <a:noFill/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Jde u 7. pečeti jen o ticho v nebi?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Které události ještě patří k 7. pečeti?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7"/>
          <p:cNvSpPr txBox="1"/>
          <p:nvPr/>
        </p:nvSpPr>
        <p:spPr>
          <a:xfrm>
            <a:off x="381000" y="2362200"/>
            <a:ext cx="8763000" cy="46672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D o b a   7.  pe</a:t>
            </a:r>
            <a:r>
              <a:rPr b="1" i="1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eti</a:t>
            </a:r>
            <a:endParaRPr/>
          </a:p>
        </p:txBody>
      </p:sp>
      <p:cxnSp>
        <p:nvCxnSpPr>
          <p:cNvPr id="541" name="Google Shape;541;p37"/>
          <p:cNvCxnSpPr/>
          <p:nvPr/>
        </p:nvCxnSpPr>
        <p:spPr>
          <a:xfrm>
            <a:off x="381000" y="1447800"/>
            <a:ext cx="0" cy="5105400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42" name="Google Shape;542;p37"/>
          <p:cNvSpPr txBox="1"/>
          <p:nvPr/>
        </p:nvSpPr>
        <p:spPr>
          <a:xfrm>
            <a:off x="0" y="914400"/>
            <a:ext cx="1066800" cy="466725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1844</a:t>
            </a:r>
            <a:endParaRPr/>
          </a:p>
        </p:txBody>
      </p:sp>
      <p:grpSp>
        <p:nvGrpSpPr>
          <p:cNvPr id="543" name="Google Shape;543;p37"/>
          <p:cNvGrpSpPr/>
          <p:nvPr/>
        </p:nvGrpSpPr>
        <p:grpSpPr>
          <a:xfrm>
            <a:off x="7164387" y="1052512"/>
            <a:ext cx="1524000" cy="5530849"/>
            <a:chOff x="6629400" y="1066800"/>
            <a:chExt cx="1524000" cy="5530849"/>
          </a:xfrm>
        </p:grpSpPr>
        <p:cxnSp>
          <p:nvCxnSpPr>
            <p:cNvPr id="544" name="Google Shape;544;p37"/>
            <p:cNvCxnSpPr/>
            <p:nvPr/>
          </p:nvCxnSpPr>
          <p:spPr>
            <a:xfrm>
              <a:off x="7380287" y="1916112"/>
              <a:ext cx="0" cy="4681537"/>
            </a:xfrm>
            <a:prstGeom prst="straightConnector1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45" name="Google Shape;545;p37"/>
            <p:cNvSpPr txBox="1"/>
            <p:nvPr/>
          </p:nvSpPr>
          <p:spPr>
            <a:xfrm>
              <a:off x="6629400" y="1066800"/>
              <a:ext cx="1524000" cy="118745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 Black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Konec  doby milosti</a:t>
              </a:r>
              <a:endParaRPr/>
            </a:p>
          </p:txBody>
        </p:sp>
      </p:grpSp>
      <p:sp>
        <p:nvSpPr>
          <p:cNvPr id="546" name="Google Shape;546;p37"/>
          <p:cNvSpPr txBox="1"/>
          <p:nvPr/>
        </p:nvSpPr>
        <p:spPr>
          <a:xfrm>
            <a:off x="228600" y="228600"/>
            <a:ext cx="8686800" cy="57943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7 troubení a 7. pe</a:t>
            </a:r>
            <a:r>
              <a:rPr b="1" i="1" lang="en-US" sz="32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32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b="1" i="1" lang="en-US" sz="32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ť</a:t>
            </a:r>
            <a:endParaRPr/>
          </a:p>
        </p:txBody>
      </p:sp>
      <p:sp>
        <p:nvSpPr>
          <p:cNvPr id="547" name="Google Shape;547;p37"/>
          <p:cNvSpPr txBox="1"/>
          <p:nvPr/>
        </p:nvSpPr>
        <p:spPr>
          <a:xfrm>
            <a:off x="468312" y="1524000"/>
            <a:ext cx="2427287" cy="77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Otevření 7. pečeti</a:t>
            </a:r>
            <a:endParaRPr/>
          </a:p>
        </p:txBody>
      </p:sp>
      <p:sp>
        <p:nvSpPr>
          <p:cNvPr id="548" name="Google Shape;548;p37"/>
          <p:cNvSpPr txBox="1"/>
          <p:nvPr/>
        </p:nvSpPr>
        <p:spPr>
          <a:xfrm>
            <a:off x="395287" y="2895600"/>
            <a:ext cx="2500312" cy="946150"/>
          </a:xfrm>
          <a:prstGeom prst="rect">
            <a:avLst/>
          </a:prstGeom>
          <a:solidFill>
            <a:srgbClr val="86002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Předání 7 troubení</a:t>
            </a:r>
            <a:endParaRPr/>
          </a:p>
        </p:txBody>
      </p:sp>
      <p:sp>
        <p:nvSpPr>
          <p:cNvPr id="549" name="Google Shape;549;p37"/>
          <p:cNvSpPr txBox="1"/>
          <p:nvPr/>
        </p:nvSpPr>
        <p:spPr>
          <a:xfrm>
            <a:off x="395287" y="3962400"/>
            <a:ext cx="2500312" cy="94615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Anděl jde k oltáři</a:t>
            </a:r>
            <a:endParaRPr/>
          </a:p>
        </p:txBody>
      </p:sp>
      <p:sp>
        <p:nvSpPr>
          <p:cNvPr id="550" name="Google Shape;550;p37"/>
          <p:cNvSpPr txBox="1"/>
          <p:nvPr/>
        </p:nvSpPr>
        <p:spPr>
          <a:xfrm>
            <a:off x="468312" y="4953000"/>
            <a:ext cx="2427287" cy="519112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Služba u oltáře</a:t>
            </a:r>
            <a:endParaRPr/>
          </a:p>
        </p:txBody>
      </p:sp>
      <p:sp>
        <p:nvSpPr>
          <p:cNvPr id="551" name="Google Shape;551;p37"/>
          <p:cNvSpPr txBox="1"/>
          <p:nvPr/>
        </p:nvSpPr>
        <p:spPr>
          <a:xfrm>
            <a:off x="468312" y="5516562"/>
            <a:ext cx="2447925" cy="457200"/>
          </a:xfrm>
          <a:prstGeom prst="rect">
            <a:avLst/>
          </a:prstGeom>
          <a:solidFill>
            <a:srgbClr val="DD1F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Oheň před oltářem</a:t>
            </a:r>
            <a:endParaRPr/>
          </a:p>
        </p:txBody>
      </p:sp>
      <p:sp>
        <p:nvSpPr>
          <p:cNvPr id="552" name="Google Shape;552;p37"/>
          <p:cNvSpPr txBox="1"/>
          <p:nvPr/>
        </p:nvSpPr>
        <p:spPr>
          <a:xfrm>
            <a:off x="2819400" y="838200"/>
            <a:ext cx="2209800" cy="4667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Zj 8:1-6</a:t>
            </a:r>
            <a:endParaRPr/>
          </a:p>
        </p:txBody>
      </p:sp>
      <p:cxnSp>
        <p:nvCxnSpPr>
          <p:cNvPr id="553" name="Google Shape;553;p37"/>
          <p:cNvCxnSpPr/>
          <p:nvPr/>
        </p:nvCxnSpPr>
        <p:spPr>
          <a:xfrm>
            <a:off x="381000" y="6669087"/>
            <a:ext cx="87630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54" name="Google Shape;554;p37"/>
          <p:cNvSpPr txBox="1"/>
          <p:nvPr/>
        </p:nvSpPr>
        <p:spPr>
          <a:xfrm>
            <a:off x="2971800" y="2895600"/>
            <a:ext cx="4768850" cy="503237"/>
          </a:xfrm>
          <a:prstGeom prst="rect">
            <a:avLst/>
          </a:prstGeom>
          <a:noFill/>
          <a:ln cap="flat" cmpd="sng" w="9525">
            <a:solidFill>
              <a:srgbClr val="8600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990033"/>
                </a:solidFill>
                <a:latin typeface="Arial Narrow"/>
                <a:ea typeface="Arial Narrow"/>
                <a:cs typeface="Arial Narrow"/>
                <a:sym typeface="Arial Narrow"/>
              </a:rPr>
              <a:t>Co se stane po otevření 7. pečeti?</a:t>
            </a:r>
            <a:endParaRPr/>
          </a:p>
        </p:txBody>
      </p:sp>
      <p:sp>
        <p:nvSpPr>
          <p:cNvPr id="555" name="Google Shape;555;p37"/>
          <p:cNvSpPr txBox="1"/>
          <p:nvPr/>
        </p:nvSpPr>
        <p:spPr>
          <a:xfrm>
            <a:off x="2971800" y="3962400"/>
            <a:ext cx="4768850" cy="1014412"/>
          </a:xfrm>
          <a:prstGeom prst="rect">
            <a:avLst/>
          </a:prstGeom>
          <a:noFill/>
          <a:ln cap="flat" cmpd="sng" w="9525">
            <a:solidFill>
              <a:srgbClr val="8600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Kdo je tento anděl?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Ježíš ve svatyni nebo ve sv. svatých?</a:t>
            </a:r>
            <a:endParaRPr/>
          </a:p>
        </p:txBody>
      </p:sp>
      <p:sp>
        <p:nvSpPr>
          <p:cNvPr id="556" name="Google Shape;556;p37"/>
          <p:cNvSpPr txBox="1"/>
          <p:nvPr/>
        </p:nvSpPr>
        <p:spPr>
          <a:xfrm>
            <a:off x="2971800" y="5486400"/>
            <a:ext cx="4768850" cy="466725"/>
          </a:xfrm>
          <a:prstGeom prst="rect">
            <a:avLst/>
          </a:prstGeom>
          <a:noFill/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04B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BA004B"/>
                </a:solidFill>
                <a:latin typeface="Arial Narrow"/>
                <a:ea typeface="Arial Narrow"/>
                <a:cs typeface="Arial Narrow"/>
                <a:sym typeface="Arial Narrow"/>
              </a:rPr>
              <a:t>Je to ukončení doby milosti?</a:t>
            </a:r>
            <a:endParaRPr/>
          </a:p>
        </p:txBody>
      </p:sp>
      <p:sp>
        <p:nvSpPr>
          <p:cNvPr id="557" name="Google Shape;557;p37"/>
          <p:cNvSpPr txBox="1"/>
          <p:nvPr/>
        </p:nvSpPr>
        <p:spPr>
          <a:xfrm rot="-5400000">
            <a:off x="-320675" y="2133600"/>
            <a:ext cx="10985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Ticho</a:t>
            </a:r>
            <a:endParaRPr/>
          </a:p>
        </p:txBody>
      </p:sp>
      <p:sp>
        <p:nvSpPr>
          <p:cNvPr id="558" name="Google Shape;558;p37"/>
          <p:cNvSpPr txBox="1"/>
          <p:nvPr/>
        </p:nvSpPr>
        <p:spPr>
          <a:xfrm>
            <a:off x="2971800" y="4953000"/>
            <a:ext cx="4768850" cy="466725"/>
          </a:xfrm>
          <a:prstGeom prst="rect">
            <a:avLst/>
          </a:prstGeom>
          <a:noFill/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 </a:t>
            </a:r>
            <a:r>
              <a:rPr b="1" i="0" lang="en-US" sz="2400" u="sng">
                <a:solidFill>
                  <a:srgbClr val="E48800"/>
                </a:solidFill>
                <a:latin typeface="Arial Narrow"/>
                <a:ea typeface="Arial Narrow"/>
                <a:cs typeface="Arial Narrow"/>
                <a:sym typeface="Arial Narrow"/>
              </a:rPr>
              <a:t>zlatou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kadidelnicí !</a:t>
            </a:r>
            <a:endParaRPr/>
          </a:p>
        </p:txBody>
      </p:sp>
      <p:sp>
        <p:nvSpPr>
          <p:cNvPr id="559" name="Google Shape;559;p37"/>
          <p:cNvSpPr/>
          <p:nvPr/>
        </p:nvSpPr>
        <p:spPr>
          <a:xfrm>
            <a:off x="396875" y="5949950"/>
            <a:ext cx="7343775" cy="647700"/>
          </a:xfrm>
          <a:prstGeom prst="rightArrow">
            <a:avLst>
              <a:gd fmla="val 20608" name="adj1"/>
              <a:gd fmla="val 3607" name="adj2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Pozouny začínají troubit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/>
          <p:nvPr/>
        </p:nvSpPr>
        <p:spPr>
          <a:xfrm>
            <a:off x="228600" y="1143000"/>
            <a:ext cx="1751012" cy="47021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Zj 4:5	</a:t>
            </a:r>
            <a:endParaRPr/>
          </a:p>
          <a:p>
            <a:pPr indent="0" lvl="0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Hlasy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Hromobití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Blesky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---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7 hořících lamp</a:t>
            </a:r>
            <a:endParaRPr/>
          </a:p>
        </p:txBody>
      </p:sp>
      <p:sp>
        <p:nvSpPr>
          <p:cNvPr id="565" name="Google Shape;565;p38"/>
          <p:cNvSpPr txBox="1"/>
          <p:nvPr/>
        </p:nvSpPr>
        <p:spPr>
          <a:xfrm>
            <a:off x="2268537" y="1125537"/>
            <a:ext cx="1922462" cy="46799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Zj 8:5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Hlasy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Hromobití</a:t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Blesky	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Zemětřesení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Oheň z oltáře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566" name="Google Shape;566;p38"/>
          <p:cNvSpPr txBox="1"/>
          <p:nvPr/>
        </p:nvSpPr>
        <p:spPr>
          <a:xfrm>
            <a:off x="4343400" y="1143000"/>
            <a:ext cx="2209800" cy="4654550"/>
          </a:xfrm>
          <a:prstGeom prst="rect">
            <a:avLst/>
          </a:prstGeom>
          <a:solidFill>
            <a:srgbClr val="66FFFF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Zj 11:19	</a:t>
            </a:r>
            <a:endParaRPr/>
          </a:p>
          <a:p>
            <a:pPr indent="0" lvl="0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Hlasy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Hromobití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Blesky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Zemětřesení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Veliké kroupy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8"/>
          <p:cNvSpPr txBox="1"/>
          <p:nvPr/>
        </p:nvSpPr>
        <p:spPr>
          <a:xfrm>
            <a:off x="6629400" y="1143000"/>
            <a:ext cx="2286000" cy="4629150"/>
          </a:xfrm>
          <a:prstGeom prst="rect">
            <a:avLst/>
          </a:prstGeom>
          <a:solidFill>
            <a:srgbClr val="66FFFF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Zj 16:17-21	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Mocný hlas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Hlasy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Hromobití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Blesky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Zemětřesení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400" u="none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Veliké kroupy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8"/>
          <p:cNvSpPr txBox="1"/>
          <p:nvPr/>
        </p:nvSpPr>
        <p:spPr>
          <a:xfrm>
            <a:off x="228600" y="304800"/>
            <a:ext cx="8686800" cy="650875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Srovnání 3 vidění se Zj 8:5  </a:t>
            </a:r>
            <a:endParaRPr/>
          </a:p>
        </p:txBody>
      </p:sp>
      <p:sp>
        <p:nvSpPr>
          <p:cNvPr id="569" name="Google Shape;569;p38"/>
          <p:cNvSpPr txBox="1"/>
          <p:nvPr/>
        </p:nvSpPr>
        <p:spPr>
          <a:xfrm>
            <a:off x="228600" y="5949950"/>
            <a:ext cx="8610600" cy="82232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Vždy 2 vidění jsou si významově podobné. Kdy je to symbolické</a:t>
            </a:r>
            <a:r>
              <a:rPr b="1" i="0" lang="en-US" sz="240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, a kdy doslovně?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9"/>
          <p:cNvSpPr txBox="1"/>
          <p:nvPr/>
        </p:nvSpPr>
        <p:spPr>
          <a:xfrm>
            <a:off x="395287" y="1052512"/>
            <a:ext cx="8353425" cy="497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 to oheň soudu?  (např. Zj 20,9)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 to poukaz na konec přímluvy JK a konec doby milosti před troubeními?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Potom jsem viděla Pána Ježíše, vykonávajícího službu u truhly,která obsahuje deset Božích přikázání, jak odhodil kadidelnici. Pozdvihl své ruce vzhůru a řekl mocným hlasem:"Stalo se."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800" u="none">
                <a:solidFill>
                  <a:srgbClr val="3333FF"/>
                </a:solidFill>
                <a:latin typeface="Arial Narrow"/>
                <a:ea typeface="Arial Narrow"/>
                <a:cs typeface="Arial Narrow"/>
                <a:sym typeface="Arial Narrow"/>
              </a:rPr>
              <a:t>„ </a:t>
            </a:r>
            <a:r>
              <a:rPr b="0" i="0" lang="en-US" sz="2800" u="none">
                <a:solidFill>
                  <a:srgbClr val="3333FF"/>
                </a:solidFill>
                <a:latin typeface="Arial Narrow"/>
                <a:ea typeface="Arial Narrow"/>
                <a:cs typeface="Arial Narrow"/>
                <a:sym typeface="Arial Narrow"/>
              </a:rPr>
              <a:t>(EW. S. 253)</a:t>
            </a:r>
            <a:endParaRPr/>
          </a:p>
          <a:p>
            <a:pPr indent="-457200" lvl="0" marL="45720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 to vyplnění Zj 8,5? </a:t>
            </a:r>
            <a:endParaRPr/>
          </a:p>
          <a:p>
            <a:pPr indent="-457200" lvl="0" marL="45720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Které jiné možnosti nabízí výklad?</a:t>
            </a:r>
            <a:endParaRPr/>
          </a:p>
        </p:txBody>
      </p:sp>
      <p:sp>
        <p:nvSpPr>
          <p:cNvPr id="575" name="Google Shape;575;p39"/>
          <p:cNvSpPr txBox="1"/>
          <p:nvPr/>
        </p:nvSpPr>
        <p:spPr>
          <a:xfrm>
            <a:off x="395287" y="260350"/>
            <a:ext cx="8353425" cy="57943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Oheň z nebe ve  Zj 8.5 – co znamená?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0"/>
          <p:cNvSpPr txBox="1"/>
          <p:nvPr/>
        </p:nvSpPr>
        <p:spPr>
          <a:xfrm>
            <a:off x="323850" y="1468437"/>
            <a:ext cx="8497887" cy="498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4625" lvl="0" marL="174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3M 9,24		Začátek služby ve svatyni      </a:t>
            </a:r>
            <a:endParaRPr/>
          </a:p>
          <a:p>
            <a:pPr indent="-174625" lvl="0" marL="17462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1Pa 21,26 (2Pa 7,1-3) Při vysvěcování chrámu</a:t>
            </a:r>
            <a:endParaRPr/>
          </a:p>
          <a:p>
            <a:pPr indent="-174625" lvl="0" marL="1746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1Kr 18 		 Manifestace pravého uctívání</a:t>
            </a:r>
            <a:endParaRPr/>
          </a:p>
          <a:p>
            <a:pPr indent="-174625" lvl="0" marL="17462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1M15,17.18    	 Přijeti Abrahamové oběti </a:t>
            </a:r>
            <a:endParaRPr/>
          </a:p>
          <a:p>
            <a:pPr indent="-174625" lvl="0" marL="17462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 6,4-8		 Uschopnění k misii</a:t>
            </a:r>
            <a:endParaRPr/>
          </a:p>
          <a:p>
            <a:pPr indent="-174625" lvl="0" marL="17462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Lk 12,49		 Oheň probuzení</a:t>
            </a:r>
            <a:endParaRPr/>
          </a:p>
          <a:p>
            <a:pPr indent="-174625" lvl="0" marL="17462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 2,1-13      	 Vylití Ducha po zmrtvýchvstání JK (Povolání     .                       prvotní církve)</a:t>
            </a:r>
            <a:endParaRPr/>
          </a:p>
          <a:p>
            <a:pPr indent="-174625" lvl="0" marL="17462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Zj 8, 5  		Vylití Ducha v r. 1844 ?	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                   (Povolání církve adventistů ?) </a:t>
            </a:r>
            <a:endParaRPr/>
          </a:p>
        </p:txBody>
      </p:sp>
      <p:sp>
        <p:nvSpPr>
          <p:cNvPr id="581" name="Google Shape;581;p40"/>
          <p:cNvSpPr txBox="1"/>
          <p:nvPr/>
        </p:nvSpPr>
        <p:spPr>
          <a:xfrm>
            <a:off x="395287" y="260350"/>
            <a:ext cx="8353425" cy="57943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Je oheň probuzení protikladem ke Zj 13,13 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99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1"/>
          <p:cNvSpPr txBox="1"/>
          <p:nvPr/>
        </p:nvSpPr>
        <p:spPr>
          <a:xfrm>
            <a:off x="395287" y="523875"/>
            <a:ext cx="8353425" cy="520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„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Viděla jsem, jak Otec povstal z trůnu a </a:t>
            </a:r>
            <a:r>
              <a:rPr b="0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ohnivém voze se odebral do svatyně svatých, za oponu,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tam se posadil. Potom z trůnu vstal i Ježíš a </a:t>
            </a:r>
            <a:r>
              <a:rPr b="0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většina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těch, kteří se před Ním skláněli, </a:t>
            </a:r>
            <a:r>
              <a:rPr b="0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povstala s Ním.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Avšak nad bezstarostným zástupem jsem neviděla ani jediný paprsek světla, vycházející od Ježíše, a tento zástup se pak nacházel v úplné temnotě. Ti, kteří povstali s Ježíšem, se stále dívali na Ježíše, který opustil trůn a poněkud se od nich vzdálil.</a:t>
            </a: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Ti, kteří povstali s Ježíšem, Jej ve víře následovali do svatyně svatých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modlili se: "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Náš Otče, dej nám svého Ducha." Ježíš pak na ně dechl Ducha Svatého.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(Byl to rok 1844?)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tomto dechnutí bylo světlo, síla a hojnost lásky, radosti a pokoje.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Ohlédla jsem se na zástup, který se dosud skláněl před trůnem a nevěděl, že Ježíš jej opustil.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…                              </a:t>
            </a:r>
            <a:r>
              <a:rPr b="0" i="1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(EW S. 55+56)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9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5226050" y="2470150"/>
            <a:ext cx="685800" cy="3560762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6 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T    R    O     U    B    E     N    Í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6064250" y="2470150"/>
            <a:ext cx="1066800" cy="1562100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Anděl  a  kníž-ka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7588250" y="4451350"/>
            <a:ext cx="914400" cy="1006475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7. trou- bení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064250" y="1327150"/>
            <a:ext cx="1066800" cy="466725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Kp. 10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7359650" y="1327150"/>
            <a:ext cx="1295400" cy="466725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Kp.11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5226050" y="1327150"/>
            <a:ext cx="685800" cy="94615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Kp. 8+9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7359650" y="2470150"/>
            <a:ext cx="1295400" cy="1562100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svědci a  šelma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4921250" y="260350"/>
            <a:ext cx="4114800" cy="8318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Vsuvka mezi  6. + 7. a troubení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76250" y="1362075"/>
            <a:ext cx="685800" cy="860425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Kp. 6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476250" y="2352675"/>
            <a:ext cx="685800" cy="3597275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6  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 P E </a:t>
            </a:r>
            <a:r>
              <a:rPr b="1" i="1" lang="en-US" sz="240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240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  E  T  Í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695450" y="1362075"/>
            <a:ext cx="1447800" cy="466725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Kp. 7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695450" y="2352675"/>
            <a:ext cx="1447800" cy="466725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144.000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695450" y="3343275"/>
            <a:ext cx="1447800" cy="1196975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Vykou-pení v nebi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3600450" y="4410075"/>
            <a:ext cx="914400" cy="1516062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7.  Pe-</a:t>
            </a:r>
            <a:r>
              <a:rPr b="1" i="1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1" i="0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b="1" i="1" lang="en-US" sz="24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ť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3371850" y="1362075"/>
            <a:ext cx="1219200" cy="466725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Kp. 8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323850" y="295275"/>
            <a:ext cx="4343400" cy="4667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Vsuvka mezi 6.+ 7. pe</a:t>
            </a:r>
            <a:r>
              <a:rPr b="1" i="1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b="1" i="1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ť</a:t>
            </a:r>
            <a:endParaRPr/>
          </a:p>
        </p:txBody>
      </p:sp>
      <p:cxnSp>
        <p:nvCxnSpPr>
          <p:cNvPr id="117" name="Google Shape;117;p15"/>
          <p:cNvCxnSpPr/>
          <p:nvPr/>
        </p:nvCxnSpPr>
        <p:spPr>
          <a:xfrm>
            <a:off x="47879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2"/>
          <p:cNvSpPr txBox="1"/>
          <p:nvPr/>
        </p:nvSpPr>
        <p:spPr>
          <a:xfrm>
            <a:off x="395287" y="260350"/>
            <a:ext cx="8353425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„Pak se u trůnu objevil satan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který se pokoušel vykonávat dílo Boží. Viděla jsem tento zástup, který vzhlížel k trůnu a modlil se: "Otče, dej nám svého Ducha." </a:t>
            </a:r>
            <a:r>
              <a:rPr b="1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Potom satan na ně dechl svůj bezbožný vliv, plný moci a světla,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avšak nebyla v něm dobrotivá láska, radost ani pokoj. Satan je chtěl oklamat a podvést Boží dítky.</a:t>
            </a: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.“ (EW S. 55+56)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33CC33"/>
                </a:solidFill>
                <a:latin typeface="Arial Narrow"/>
                <a:ea typeface="Arial Narrow"/>
                <a:cs typeface="Arial Narrow"/>
                <a:sym typeface="Arial Narrow"/>
              </a:rPr>
              <a:t>Jak se ukazuje satanův vliv po r. 1844 a také ještě dnes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33CC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99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/>
          <p:nvPr/>
        </p:nvSpPr>
        <p:spPr>
          <a:xfrm>
            <a:off x="395287" y="260350"/>
            <a:ext cx="8353425" cy="560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„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Ježíš otevřel dveře do svatyně svatých, </a:t>
            </a:r>
            <a:r>
              <a:rPr b="0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bylo zjeveno světlo o sobotě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Boží lid byl zkoušen tak, jako kdysi národ izraelský, aby se ukázalo, zda bude zachovávat Boží zákon.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.“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(EW 255)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„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Viděla jsem, že když Ježíš předkládal svému Otci jejich vyznání a modlitby, z kadidelnice vystupoval dým a na Ježíši a slitovnici spočinulo jasné světlo. Horlivě modlícím se duším, které byly zarmouceny, protože zjistily, že přestupovaly Boží zákon, bylo požehnáno a jejich tváře zazářily radostí a nadějí. </a:t>
            </a:r>
            <a:r>
              <a:rPr b="0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Připojily se k činnosti třetího anděla a hlasitě zvěstovaly slavnou výstrahu</a:t>
            </a:r>
            <a:r>
              <a:rPr b="0" i="1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.“</a:t>
            </a: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(EW 256)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33CC33"/>
                </a:solidFill>
                <a:latin typeface="Arial Narrow"/>
                <a:ea typeface="Arial Narrow"/>
                <a:cs typeface="Arial Narrow"/>
                <a:sym typeface="Arial Narrow"/>
              </a:rPr>
              <a:t>Je to vyplnění Zj 8, 5 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>
              <a:solidFill>
                <a:srgbClr val="33CC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Začala tím také doba a události 7 troubení?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4"/>
          <p:cNvSpPr txBox="1"/>
          <p:nvPr/>
        </p:nvSpPr>
        <p:spPr>
          <a:xfrm>
            <a:off x="611187" y="476250"/>
            <a:ext cx="7705725" cy="512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0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"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Viděla jsem, že mezi formálními adventisty i mezi padlými církvemi má Bůh upřímné dítky, a </a:t>
            </a: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než budou vylity rány, budou z těchto církví povoláni jak kazatelé tak i prostí členové a s radostí přijmou pravdu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1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Satan o tom ví. </a:t>
            </a:r>
            <a:r>
              <a:rPr b="0" i="1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Než zazní hlasité volání třetího anděla, vyvolá mezi těmito náboženskými společnostmi určité oživení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ti, kteří zavrhli pravdu si budou myslet, že Bůh je s nimi.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— EW 261 / FS, 248 (1858)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5"/>
          <p:cNvSpPr txBox="1"/>
          <p:nvPr/>
        </p:nvSpPr>
        <p:spPr>
          <a:xfrm>
            <a:off x="468312" y="404812"/>
            <a:ext cx="8207375" cy="520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"</a:t>
            </a:r>
            <a:r>
              <a:rPr b="1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Dříve než na zem dopadnou konečné Boží soudy, dojde mezi Božím lidem k takovému oživení původní zbožnosti, jaké se neprojevilo od doby apoštolů.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…Nepřítel spasení by rád toto dílo zmařil. Dříve než přijde doba pro toto hnutí,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pokusí se je napodobit.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církvích, které dostane pod svou klamnou moc, vzbudí dojem, že na ně Bůh seslal své požehnání a projeví se něco, co budou považovat za velké náboženské probuzení. Zástupy lidí budou jásat, že Bůh pro ně koná úžasné věci, přitom však půjde o působení jiného ducha. Pod náboženským pláštíkem </a:t>
            </a:r>
            <a: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satan pokusí rozšířit svůj vliv na celý křesťanský svět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 to citové vzrušení, směs pravdy a klamu dobře připravená k tomu, aby zmátla lidi… Ve světle Božího slova není obtížné rozpoznat podstatu těchto hnutí. </a:t>
            </a: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(GK, 463.464 (1911)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6"/>
          <p:cNvSpPr txBox="1"/>
          <p:nvPr/>
        </p:nvSpPr>
        <p:spPr>
          <a:xfrm>
            <a:off x="323850" y="1379537"/>
            <a:ext cx="8280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Vyplnilo se to již v r. 1844 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 Narrow"/>
              <a:buNone/>
            </a:pPr>
            <a:r>
              <a:rPr b="0" i="1" lang="en-US" sz="2800" u="none">
                <a:solidFill>
                  <a:srgbClr val="3333FF"/>
                </a:solidFill>
                <a:latin typeface="Arial Narrow"/>
                <a:ea typeface="Arial Narrow"/>
                <a:cs typeface="Arial Narrow"/>
                <a:sym typeface="Arial Narrow"/>
              </a:rPr>
              <a:t>"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 sdělení, že se otevřel Boží chrám v nebi a bylo vidět truhlu jeho smlouvy, odkazuje na otevření svatyně svatých v nebeské svatyni v roce 1844, kdy tam vstoupil Kristus, aby vykonal závěrečné dílo smíření.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800" u="none">
                <a:solidFill>
                  <a:srgbClr val="3333FF"/>
                </a:solidFill>
                <a:latin typeface="Arial Narrow"/>
                <a:ea typeface="Arial Narrow"/>
                <a:cs typeface="Arial Narrow"/>
                <a:sym typeface="Arial Narrow"/>
              </a:rPr>
              <a:t>.„</a:t>
            </a:r>
            <a:r>
              <a:rPr b="0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(GK 433)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1" sz="28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Máme dnes jinou možnost vysvětlení?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3333FF"/>
                </a:solidFill>
                <a:latin typeface="Arial Narrow"/>
                <a:ea typeface="Arial Narrow"/>
                <a:cs typeface="Arial Narrow"/>
                <a:sym typeface="Arial Narrow"/>
              </a:rPr>
              <a:t>Bude truhla smlouvy ještě nalezená?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3333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2" name="Google Shape;612;p46"/>
          <p:cNvSpPr txBox="1"/>
          <p:nvPr/>
        </p:nvSpPr>
        <p:spPr>
          <a:xfrm>
            <a:off x="395287" y="260350"/>
            <a:ext cx="8353425" cy="57943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Otevřený chrám, truhla smlouvy ve Zj 11,19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 txBox="1"/>
          <p:nvPr/>
        </p:nvSpPr>
        <p:spPr>
          <a:xfrm>
            <a:off x="468312" y="404812"/>
            <a:ext cx="8135937" cy="556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"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„I dal [Kristus] Mojžíšovi po dokonání těchto řečí s ním na hoře Sinaj dvě desky svědectví, desky kamenné, psané prstem Božím.“ Nic z toho, co je napsáno na těchto deskách, nemůže být vymazáno. </a:t>
            </a:r>
            <a:r>
              <a:rPr b="0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Tento drahocenný záznam zákona byl umístěn v truhle svědectví a je tam ještě stále, bezpečně ukrytý před lidskou rodinou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Avšak v Bohem stanovené době předloží tyto kamenné desky celému světu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jako svědectví proti pohrdání jeho přikázáními a proti modlářskému uctívání falešné soboty“.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(BK 44; MS 122, 1901).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„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Existují hojné důkazy o neměnnosti Božího zákona. Byl zapsán Božím prstem, a proto nikdy nemůže být vymazán ani zničen. </a:t>
            </a:r>
            <a:r>
              <a:rPr b="1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Tyto kamenné desky jsou ukryty Bohem, aby byly předloženy v onen veliký den soudu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přesně tak, jak je zapsal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.“                      (BK44;  RH, 26. březen 1908).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/>
          <p:nvPr/>
        </p:nvSpPr>
        <p:spPr>
          <a:xfrm>
            <a:off x="468312" y="404812"/>
            <a:ext cx="8135937" cy="447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„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zasedne soud, knihy budou otevřeny, a každý člověk bude souzen podle toho, co bylo zapsáno v knihách, pak kamenné desky ukryté Bohem až do tohoto dne, budou představeny světu jako měřítko spravedlnosti. Tehdy muži a ženy poznají, že nezbytnou podmínkou jejich spasení je poslušnost dokonalého Božího zákona. Nikdo nebude moci najít omluvu pro hřích. Na základě spravedlivých principů tohoto zákona lidé vyslechnou svůj rozsudek – buď k životu nebo k smrti.“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(BK 46; RH leden 28, 1909).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33CC33"/>
                </a:solidFill>
                <a:latin typeface="Arial Narrow"/>
                <a:ea typeface="Arial Narrow"/>
                <a:cs typeface="Arial Narrow"/>
                <a:sym typeface="Arial Narrow"/>
              </a:rPr>
              <a:t>Jak se to zcela konkrétně naplní?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9"/>
          <p:cNvSpPr txBox="1"/>
          <p:nvPr/>
        </p:nvSpPr>
        <p:spPr>
          <a:xfrm>
            <a:off x="250825" y="1052512"/>
            <a:ext cx="8280400" cy="514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 Narrow"/>
              <a:buNone/>
            </a:pPr>
            <a:r>
              <a:rPr b="0" i="1" lang="en-US" sz="2800" u="none">
                <a:solidFill>
                  <a:srgbClr val="3333FF"/>
                </a:solidFill>
                <a:latin typeface="Arial Narrow"/>
                <a:ea typeface="Arial Narrow"/>
                <a:cs typeface="Arial Narrow"/>
                <a:sym typeface="Arial Narrow"/>
              </a:rPr>
              <a:t>" 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bude v nebi otevřen Boží chrám, jaký triumfální čas to bude pro všechny, kteří byli věrní a praví!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1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 chrámu bude viděna truhla smlouvy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 které byly umístěny dvě kamenné desky, na kterých je napsán Boží zákon. </a:t>
            </a:r>
            <a:r>
              <a:rPr b="0" i="1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Tyto kamenné desky budou vyneseny ze svého úkrytu a na nich bude vidět deset přikázání vyrytých Božím prstem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Tyto kamenné desky nyní ležící v truhle svědectví, budou usvědčujícím svědectvím ve prospěch pravdy a o závazných požadavcích Božího zákona.“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(dopis 47, 1902).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(BK. 530  +  ABC7  972-73)</a:t>
            </a:r>
            <a:endParaRPr/>
          </a:p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rgbClr val="FF33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Také po 1000 letech bude lidem předložen Boží zákon!</a:t>
            </a:r>
            <a:endParaRPr/>
          </a:p>
        </p:txBody>
      </p:sp>
      <p:sp>
        <p:nvSpPr>
          <p:cNvPr id="628" name="Google Shape;628;p49"/>
          <p:cNvSpPr txBox="1"/>
          <p:nvPr/>
        </p:nvSpPr>
        <p:spPr>
          <a:xfrm>
            <a:off x="395287" y="260350"/>
            <a:ext cx="8353425" cy="64135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Naplnění  Zj 11,19 v době konce?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0"/>
          <p:cNvSpPr txBox="1"/>
          <p:nvPr/>
        </p:nvSpPr>
        <p:spPr>
          <a:xfrm>
            <a:off x="395287" y="1052512"/>
            <a:ext cx="8280400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0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" 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otevřených bran bude zářit sláva nebeského města. Pak se na obloze ukáže ruka držící dvě kamenné desky složené na sobě.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Svatý zákon, projev Boží spravedlnosti, byl vyhlášen ze Sinaje jako pravidlo života za hromů a v ohni, nyní je lidem představen jako měřítko soudu. Ruka desky otevře a lidé na nich uvidí přikázání Desatera, zaznamenána jakoby ohnivým perem. Slova budou tak zřetelná, že je bude moci přečíst každý.“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(GK S.639)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>
              <a:solidFill>
                <a:srgbClr val="FF33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Kde to najdeme v Bibli?</a:t>
            </a:r>
            <a:r>
              <a:rPr b="0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b="0" i="1" lang="en-US" sz="32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rPr b="0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Ž</a:t>
            </a:r>
            <a:r>
              <a:rPr b="0" i="1" lang="en-US" sz="2800" u="none">
                <a:solidFill>
                  <a:srgbClr val="3333FF"/>
                </a:solidFill>
                <a:latin typeface="Arial Narrow"/>
                <a:ea typeface="Arial Narrow"/>
                <a:cs typeface="Arial Narrow"/>
                <a:sym typeface="Arial Narrow"/>
              </a:rPr>
              <a:t> 50,6</a:t>
            </a:r>
            <a:r>
              <a:rPr b="0" i="0" lang="en-US" sz="2800" u="none">
                <a:solidFill>
                  <a:srgbClr val="3333FF"/>
                </a:solidFill>
                <a:latin typeface="Arial Narrow"/>
                <a:ea typeface="Arial Narrow"/>
                <a:cs typeface="Arial Narrow"/>
                <a:sym typeface="Arial Narrow"/>
              </a:rPr>
              <a:t>;  76, 7-9 ; 97,6; 98,2)</a:t>
            </a:r>
            <a:endParaRPr/>
          </a:p>
        </p:txBody>
      </p:sp>
      <p:sp>
        <p:nvSpPr>
          <p:cNvPr id="634" name="Google Shape;634;p50"/>
          <p:cNvSpPr txBox="1"/>
          <p:nvPr/>
        </p:nvSpPr>
        <p:spPr>
          <a:xfrm>
            <a:off x="395287" y="260350"/>
            <a:ext cx="8353425" cy="64135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Vyplní se  Zj. 11,19 v době konce?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1"/>
          <p:cNvSpPr txBox="1"/>
          <p:nvPr/>
        </p:nvSpPr>
        <p:spPr>
          <a:xfrm>
            <a:off x="611187" y="476250"/>
            <a:ext cx="7921625" cy="57943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Jak se doslovně naplní Zj 11, 19 a Zj 16, 17-22 ?</a:t>
            </a:r>
            <a:endParaRPr/>
          </a:p>
        </p:txBody>
      </p:sp>
      <p:sp>
        <p:nvSpPr>
          <p:cNvPr id="640" name="Google Shape;640;p51"/>
          <p:cNvSpPr txBox="1"/>
          <p:nvPr/>
        </p:nvSpPr>
        <p:spPr>
          <a:xfrm>
            <a:off x="539750" y="1989137"/>
            <a:ext cx="8064500" cy="319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Hlasy ?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Joel 4,16; Jr 25,30.31; Amos 1,2; Iz 30,29.30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Př. 2. Moj 19,19 + 2.Moj 20,18 / 5.Moj 4, 11-13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Hromobití a blesky?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Viz  události v přírodě krátce před 2. příchodem JK a na          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konci 7. troubení a  7 ran!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395287" y="1052512"/>
            <a:ext cx="8280400" cy="321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8287" lvl="0" marL="26828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Varování před nepřátelským útokem  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(Ez 33, 1-9)</a:t>
            </a:r>
            <a:endParaRPr/>
          </a:p>
          <a:p>
            <a:pPr indent="-268287" lvl="0" marL="268287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Volání k boji  	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(4M10,9;  Sd 7,16-22)</a:t>
            </a:r>
            <a:endParaRPr/>
          </a:p>
          <a:p>
            <a:pPr indent="-268287" lvl="0" marL="268287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Volání k setkání s Bohem 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(4M10,3-8/ Joel 2 / 3M 23,24)</a:t>
            </a:r>
            <a:endParaRPr/>
          </a:p>
          <a:p>
            <a:pPr indent="-268287" lvl="0" marL="268287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Poslední nabídka milosti (Jericho)	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(Joz. 6)</a:t>
            </a:r>
            <a:endParaRPr/>
          </a:p>
          <a:p>
            <a:pPr indent="-268287" lvl="0" marL="268287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7 troubení 7 dnů a v sobotu 7 krát troubení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395287" y="260350"/>
            <a:ext cx="8280400" cy="64135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Důležitost troubení v Bibli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323850" y="4365625"/>
            <a:ext cx="8351837" cy="519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I_ _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_ _I__ 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__I__ 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_ _I__ 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_ _I__ 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5 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__I__ 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_ _I__ _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_ _ _ _I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588125" y="4868862"/>
            <a:ext cx="2087562" cy="519112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</a:t>
            </a:r>
            <a:r>
              <a:rPr b="0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1.2.3.4.5.6.7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323850" y="5516562"/>
            <a:ext cx="8351837" cy="10668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 nám to říká o významu a důležitosti 7 troubení  ve Zjevení?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2"/>
          <p:cNvSpPr txBox="1"/>
          <p:nvPr/>
        </p:nvSpPr>
        <p:spPr>
          <a:xfrm>
            <a:off x="395287" y="260350"/>
            <a:ext cx="8424862" cy="57943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Podobnost mezi troubeními a ranami</a:t>
            </a:r>
            <a:endParaRPr/>
          </a:p>
        </p:txBody>
      </p:sp>
      <p:sp>
        <p:nvSpPr>
          <p:cNvPr id="646" name="Google Shape;646;p52"/>
          <p:cNvSpPr txBox="1"/>
          <p:nvPr/>
        </p:nvSpPr>
        <p:spPr>
          <a:xfrm>
            <a:off x="395287" y="1689100"/>
            <a:ext cx="3960812" cy="48783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8287" lvl="0" marL="2682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Země</a:t>
            </a:r>
            <a:endParaRPr/>
          </a:p>
          <a:p>
            <a:pPr indent="-268287" lvl="0" marL="2682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Moře </a:t>
            </a:r>
            <a:endParaRPr/>
          </a:p>
          <a:p>
            <a:pPr indent="-268287" lvl="0" marL="2682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Řeky a studny</a:t>
            </a:r>
            <a:endParaRPr/>
          </a:p>
          <a:p>
            <a:pPr indent="-268287" lvl="0" marL="2682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Slunce, měsíc + hvězdy</a:t>
            </a:r>
            <a:endParaRPr/>
          </a:p>
          <a:p>
            <a:pPr indent="-268287" lvl="0" marL="2682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Tma (propast)</a:t>
            </a:r>
            <a:endParaRPr/>
          </a:p>
          <a:p>
            <a:pPr indent="-268287" lvl="0" marL="2682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Eufrat  </a:t>
            </a:r>
            <a:endParaRPr/>
          </a:p>
          <a:p>
            <a:pPr indent="-268287" lvl="0" marL="2682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Blesky, hlasy, hromobití, zemětřesení, krupobití		</a:t>
            </a:r>
            <a:r>
              <a:rPr b="0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	 (Zj. 11,19)</a:t>
            </a:r>
            <a:endParaRPr/>
          </a:p>
        </p:txBody>
      </p:sp>
      <p:sp>
        <p:nvSpPr>
          <p:cNvPr id="647" name="Google Shape;647;p52"/>
          <p:cNvSpPr txBox="1"/>
          <p:nvPr/>
        </p:nvSpPr>
        <p:spPr>
          <a:xfrm>
            <a:off x="4714875" y="1700212"/>
            <a:ext cx="4105275" cy="48355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3537" lvl="0" marL="3635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Země</a:t>
            </a:r>
            <a:endParaRPr/>
          </a:p>
          <a:p>
            <a:pPr indent="-363537" lvl="0" marL="36353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Moře </a:t>
            </a:r>
            <a:endParaRPr/>
          </a:p>
          <a:p>
            <a:pPr indent="-363537" lvl="0" marL="36353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Řeky a studny</a:t>
            </a:r>
            <a:endParaRPr/>
          </a:p>
          <a:p>
            <a:pPr indent="-363537" lvl="0" marL="363537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Slunce, měsíc + hvězdy</a:t>
            </a:r>
            <a:endParaRPr/>
          </a:p>
          <a:p>
            <a:pPr indent="-363537" lvl="0" marL="36353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Tma (trůn šelmy)</a:t>
            </a:r>
            <a:endParaRPr/>
          </a:p>
          <a:p>
            <a:pPr indent="-363537" lvl="0" marL="36353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Eufrat  </a:t>
            </a:r>
            <a:endParaRPr/>
          </a:p>
          <a:p>
            <a:pPr indent="-363537" lvl="0" marL="36353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Blesky, hlasy, hromobití, zemětřesení, krupobití 		             </a:t>
            </a:r>
            <a:r>
              <a:rPr b="0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(Zj. 16,17-21)</a:t>
            </a:r>
            <a:endParaRPr/>
          </a:p>
        </p:txBody>
      </p:sp>
      <p:sp>
        <p:nvSpPr>
          <p:cNvPr id="648" name="Google Shape;648;p52"/>
          <p:cNvSpPr txBox="1"/>
          <p:nvPr/>
        </p:nvSpPr>
        <p:spPr>
          <a:xfrm>
            <a:off x="395287" y="1052512"/>
            <a:ext cx="3889375" cy="420687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TROUBENÍ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(Zj 8 – 9)</a:t>
            </a:r>
            <a:endParaRPr/>
          </a:p>
        </p:txBody>
      </p:sp>
      <p:sp>
        <p:nvSpPr>
          <p:cNvPr id="649" name="Google Shape;649;p52"/>
          <p:cNvSpPr txBox="1"/>
          <p:nvPr/>
        </p:nvSpPr>
        <p:spPr>
          <a:xfrm>
            <a:off x="4716462" y="1052512"/>
            <a:ext cx="4103687" cy="420687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 RAN  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(Zj 16)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FF66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3"/>
          <p:cNvSpPr/>
          <p:nvPr/>
        </p:nvSpPr>
        <p:spPr>
          <a:xfrm>
            <a:off x="323850" y="765175"/>
            <a:ext cx="8820150" cy="609600"/>
          </a:xfrm>
          <a:prstGeom prst="leftRightArrow">
            <a:avLst>
              <a:gd fmla="val 781" name="adj1"/>
              <a:gd fmla="val 2869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rgbClr val="CC00CC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  7   P E </a:t>
            </a:r>
            <a:r>
              <a:rPr b="1" i="1" lang="en-US" sz="2400" u="none">
                <a:solidFill>
                  <a:srgbClr val="CC00CC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1" i="0" lang="en-US" sz="2400" u="none">
                <a:solidFill>
                  <a:srgbClr val="CC00CC"/>
                </a:solidFill>
                <a:latin typeface="Arial Black"/>
                <a:ea typeface="Arial Black"/>
                <a:cs typeface="Arial Black"/>
                <a:sym typeface="Arial Black"/>
              </a:rPr>
              <a:t> E T Í</a:t>
            </a:r>
            <a:endParaRPr/>
          </a:p>
        </p:txBody>
      </p:sp>
      <p:sp>
        <p:nvSpPr>
          <p:cNvPr id="655" name="Google Shape;655;p53"/>
          <p:cNvSpPr txBox="1"/>
          <p:nvPr/>
        </p:nvSpPr>
        <p:spPr>
          <a:xfrm>
            <a:off x="0" y="101600"/>
            <a:ext cx="9144000" cy="57943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Troubení jako předchůdci ran</a:t>
            </a:r>
            <a:endParaRPr/>
          </a:p>
        </p:txBody>
      </p:sp>
      <p:grpSp>
        <p:nvGrpSpPr>
          <p:cNvPr id="656" name="Google Shape;656;p53"/>
          <p:cNvGrpSpPr/>
          <p:nvPr/>
        </p:nvGrpSpPr>
        <p:grpSpPr>
          <a:xfrm>
            <a:off x="-34925" y="836612"/>
            <a:ext cx="1042987" cy="5589587"/>
            <a:chOff x="0" y="1844675"/>
            <a:chExt cx="1042987" cy="5013325"/>
          </a:xfrm>
        </p:grpSpPr>
        <p:sp>
          <p:nvSpPr>
            <p:cNvPr id="657" name="Google Shape;657;p53"/>
            <p:cNvSpPr txBox="1"/>
            <p:nvPr/>
          </p:nvSpPr>
          <p:spPr>
            <a:xfrm>
              <a:off x="0" y="1844675"/>
              <a:ext cx="1042987" cy="419100"/>
            </a:xfrm>
            <a:prstGeom prst="rect">
              <a:avLst/>
            </a:prstGeom>
            <a:solidFill>
              <a:srgbClr val="FF3300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 Black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1844</a:t>
              </a:r>
              <a:endParaRPr/>
            </a:p>
          </p:txBody>
        </p:sp>
        <p:cxnSp>
          <p:nvCxnSpPr>
            <p:cNvPr id="658" name="Google Shape;658;p53"/>
            <p:cNvCxnSpPr/>
            <p:nvPr/>
          </p:nvCxnSpPr>
          <p:spPr>
            <a:xfrm>
              <a:off x="323850" y="2276475"/>
              <a:ext cx="57150" cy="4581525"/>
            </a:xfrm>
            <a:prstGeom prst="straightConnector1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59" name="Google Shape;659;p53"/>
          <p:cNvSpPr txBox="1"/>
          <p:nvPr/>
        </p:nvSpPr>
        <p:spPr>
          <a:xfrm>
            <a:off x="879475" y="3355975"/>
            <a:ext cx="6248400" cy="51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 3. troub.</a:t>
            </a:r>
            <a:r>
              <a:rPr b="1" i="0" lang="en-US" sz="2800" u="none">
                <a:solidFill>
                  <a:srgbClr val="FAF4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ŘEKY + STUDNY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/>
          </a:p>
        </p:txBody>
      </p:sp>
      <p:sp>
        <p:nvSpPr>
          <p:cNvPr id="660" name="Google Shape;660;p53"/>
          <p:cNvSpPr txBox="1"/>
          <p:nvPr/>
        </p:nvSpPr>
        <p:spPr>
          <a:xfrm>
            <a:off x="1184275" y="3946525"/>
            <a:ext cx="5943600" cy="519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4. troub.</a:t>
            </a: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Slunce, měsíc + hvězdy </a:t>
            </a:r>
            <a:r>
              <a:rPr b="1" i="0" lang="en-US" sz="16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(Atmosféra)</a:t>
            </a:r>
            <a:endParaRPr/>
          </a:p>
        </p:txBody>
      </p:sp>
      <p:sp>
        <p:nvSpPr>
          <p:cNvPr id="661" name="Google Shape;661;p53"/>
          <p:cNvSpPr txBox="1"/>
          <p:nvPr/>
        </p:nvSpPr>
        <p:spPr>
          <a:xfrm>
            <a:off x="346075" y="4492625"/>
            <a:ext cx="6781800" cy="5191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5. troub.           D Ý M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Z   P R O P A S T I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62" name="Google Shape;662;p53"/>
          <p:cNvSpPr txBox="1"/>
          <p:nvPr/>
        </p:nvSpPr>
        <p:spPr>
          <a:xfrm>
            <a:off x="7204075" y="5041900"/>
            <a:ext cx="1905000" cy="69056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Eufrat</a:t>
            </a:r>
            <a:endParaRPr/>
          </a:p>
        </p:txBody>
      </p:sp>
      <p:sp>
        <p:nvSpPr>
          <p:cNvPr id="663" name="Google Shape;663;p53"/>
          <p:cNvSpPr txBox="1"/>
          <p:nvPr/>
        </p:nvSpPr>
        <p:spPr>
          <a:xfrm>
            <a:off x="650875" y="2779712"/>
            <a:ext cx="6477000" cy="51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 2. troub.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</a:t>
            </a:r>
            <a:r>
              <a:rPr b="1" i="0" lang="en-US" sz="2800" u="non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M O Ř E</a:t>
            </a:r>
            <a:endParaRPr/>
          </a:p>
        </p:txBody>
      </p:sp>
      <p:sp>
        <p:nvSpPr>
          <p:cNvPr id="664" name="Google Shape;664;p53"/>
          <p:cNvSpPr txBox="1"/>
          <p:nvPr/>
        </p:nvSpPr>
        <p:spPr>
          <a:xfrm>
            <a:off x="346075" y="2189162"/>
            <a:ext cx="6781800" cy="51911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1.troub.	Z E M Ě</a:t>
            </a:r>
            <a:endParaRPr/>
          </a:p>
        </p:txBody>
      </p:sp>
      <p:sp>
        <p:nvSpPr>
          <p:cNvPr id="665" name="Google Shape;665;p53"/>
          <p:cNvSpPr txBox="1"/>
          <p:nvPr/>
        </p:nvSpPr>
        <p:spPr>
          <a:xfrm>
            <a:off x="7204075" y="2189162"/>
            <a:ext cx="1905000" cy="519112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ZEM</a:t>
            </a:r>
            <a:r>
              <a:rPr b="1" i="1" lang="en-US" sz="20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Ě</a:t>
            </a:r>
            <a:endParaRPr/>
          </a:p>
        </p:txBody>
      </p:sp>
      <p:sp>
        <p:nvSpPr>
          <p:cNvPr id="666" name="Google Shape;666;p53"/>
          <p:cNvSpPr txBox="1"/>
          <p:nvPr/>
        </p:nvSpPr>
        <p:spPr>
          <a:xfrm>
            <a:off x="7451725" y="3355975"/>
            <a:ext cx="1657350" cy="530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 Black"/>
              <a:buNone/>
            </a:pPr>
            <a:r>
              <a:rPr b="1" i="1" lang="en-US" sz="240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r>
              <a:rPr b="0" i="0" lang="en-US" sz="2400" u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e.+ St.</a:t>
            </a:r>
            <a:endParaRPr/>
          </a:p>
        </p:txBody>
      </p:sp>
      <p:sp>
        <p:nvSpPr>
          <p:cNvPr id="667" name="Google Shape;667;p53"/>
          <p:cNvSpPr txBox="1"/>
          <p:nvPr/>
        </p:nvSpPr>
        <p:spPr>
          <a:xfrm>
            <a:off x="7204075" y="2779712"/>
            <a:ext cx="1905000" cy="530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MO</a:t>
            </a:r>
            <a:r>
              <a:rPr b="1" i="1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endParaRPr/>
          </a:p>
        </p:txBody>
      </p:sp>
      <p:sp>
        <p:nvSpPr>
          <p:cNvPr id="668" name="Google Shape;668;p53"/>
          <p:cNvSpPr txBox="1"/>
          <p:nvPr/>
        </p:nvSpPr>
        <p:spPr>
          <a:xfrm>
            <a:off x="7451725" y="3949700"/>
            <a:ext cx="1657350" cy="528637"/>
          </a:xfrm>
          <a:prstGeom prst="rect">
            <a:avLst/>
          </a:prstGeom>
          <a:solidFill>
            <a:srgbClr val="FAF400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CC0099"/>
                </a:solidFill>
                <a:latin typeface="Arial Narrow"/>
                <a:ea typeface="Arial Narrow"/>
                <a:cs typeface="Arial Narrow"/>
                <a:sym typeface="Arial Narrow"/>
              </a:rPr>
              <a:t>Slun./</a:t>
            </a: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Atmosf</a:t>
            </a:r>
            <a:r>
              <a:rPr b="1" i="0" lang="en-US" sz="16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</p:txBody>
      </p:sp>
      <p:sp>
        <p:nvSpPr>
          <p:cNvPr id="669" name="Google Shape;669;p53"/>
          <p:cNvSpPr txBox="1"/>
          <p:nvPr/>
        </p:nvSpPr>
        <p:spPr>
          <a:xfrm>
            <a:off x="7524750" y="4506912"/>
            <a:ext cx="1584325" cy="5048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400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rgbClr val="FAF400"/>
                </a:solidFill>
                <a:latin typeface="Arial Black"/>
                <a:ea typeface="Arial Black"/>
                <a:cs typeface="Arial Black"/>
                <a:sym typeface="Arial Black"/>
              </a:rPr>
              <a:t>TEMNOTA</a:t>
            </a:r>
            <a:endParaRPr/>
          </a:p>
        </p:txBody>
      </p:sp>
      <p:grpSp>
        <p:nvGrpSpPr>
          <p:cNvPr id="670" name="Google Shape;670;p53"/>
          <p:cNvGrpSpPr/>
          <p:nvPr/>
        </p:nvGrpSpPr>
        <p:grpSpPr>
          <a:xfrm>
            <a:off x="6011862" y="836612"/>
            <a:ext cx="2286000" cy="5589587"/>
            <a:chOff x="6102350" y="762000"/>
            <a:chExt cx="2286000" cy="6096000"/>
          </a:xfrm>
        </p:grpSpPr>
        <p:sp>
          <p:nvSpPr>
            <p:cNvPr id="671" name="Google Shape;671;p53"/>
            <p:cNvSpPr txBox="1"/>
            <p:nvPr/>
          </p:nvSpPr>
          <p:spPr>
            <a:xfrm>
              <a:off x="6102350" y="762000"/>
              <a:ext cx="2286000" cy="509587"/>
            </a:xfrm>
            <a:prstGeom prst="rect">
              <a:avLst/>
            </a:prstGeom>
            <a:solidFill>
              <a:srgbClr val="FF3300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 Black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Konec d. mil.</a:t>
              </a:r>
              <a:endParaRPr/>
            </a:p>
          </p:txBody>
        </p:sp>
        <p:cxnSp>
          <p:nvCxnSpPr>
            <p:cNvPr id="672" name="Google Shape;672;p53"/>
            <p:cNvCxnSpPr/>
            <p:nvPr/>
          </p:nvCxnSpPr>
          <p:spPr>
            <a:xfrm>
              <a:off x="7239000" y="1219200"/>
              <a:ext cx="0" cy="56388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73" name="Google Shape;673;p53"/>
          <p:cNvSpPr txBox="1"/>
          <p:nvPr/>
        </p:nvSpPr>
        <p:spPr>
          <a:xfrm>
            <a:off x="5603875" y="5073650"/>
            <a:ext cx="1524000" cy="94615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6. troub.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Eufrat       </a:t>
            </a:r>
            <a:endParaRPr/>
          </a:p>
        </p:txBody>
      </p:sp>
      <p:sp>
        <p:nvSpPr>
          <p:cNvPr id="674" name="Google Shape;674;p53"/>
          <p:cNvSpPr txBox="1"/>
          <p:nvPr/>
        </p:nvSpPr>
        <p:spPr>
          <a:xfrm>
            <a:off x="7451725" y="5753100"/>
            <a:ext cx="1657350" cy="822325"/>
          </a:xfrm>
          <a:prstGeom prst="rect">
            <a:avLst/>
          </a:prstGeom>
          <a:solidFill>
            <a:srgbClr val="BA00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7. troub.</a:t>
            </a: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0" i="0" lang="en-US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hlasy,</a:t>
            </a:r>
            <a:r>
              <a:rPr b="0" i="0" lang="en-US" sz="1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zem</a:t>
            </a:r>
            <a:r>
              <a:rPr b="1" i="1" lang="en-US" sz="1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ě</a:t>
            </a:r>
            <a:r>
              <a:rPr b="0" i="0" lang="en-US" sz="1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</a:t>
            </a:r>
            <a:r>
              <a:rPr b="1" i="1" lang="en-US" sz="1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r>
              <a:rPr b="0" i="0" lang="en-US" sz="1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., kroupy</a:t>
            </a:r>
            <a:endParaRPr/>
          </a:p>
        </p:txBody>
      </p:sp>
      <p:sp>
        <p:nvSpPr>
          <p:cNvPr id="675" name="Google Shape;675;p53"/>
          <p:cNvSpPr/>
          <p:nvPr/>
        </p:nvSpPr>
        <p:spPr>
          <a:xfrm>
            <a:off x="323850" y="1379537"/>
            <a:ext cx="6769100" cy="609600"/>
          </a:xfrm>
          <a:prstGeom prst="leftRightArrow">
            <a:avLst>
              <a:gd fmla="val 1018" name="adj1"/>
              <a:gd fmla="val 2419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rgbClr val="990000"/>
                </a:solidFill>
                <a:latin typeface="Arial Black"/>
                <a:ea typeface="Arial Black"/>
                <a:cs typeface="Arial Black"/>
                <a:sym typeface="Arial Black"/>
              </a:rPr>
              <a:t>7  T R O U B E N Í</a:t>
            </a:r>
            <a:endParaRPr/>
          </a:p>
        </p:txBody>
      </p:sp>
      <p:sp>
        <p:nvSpPr>
          <p:cNvPr id="676" name="Google Shape;676;p53"/>
          <p:cNvSpPr/>
          <p:nvPr/>
        </p:nvSpPr>
        <p:spPr>
          <a:xfrm>
            <a:off x="7164387" y="1341437"/>
            <a:ext cx="1979612" cy="609600"/>
          </a:xfrm>
          <a:prstGeom prst="leftRightArrow">
            <a:avLst>
              <a:gd fmla="val 1444" name="adj1"/>
              <a:gd fmla="val 337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00FF"/>
                </a:solidFill>
                <a:latin typeface="Arial Narrow"/>
                <a:ea typeface="Arial Narrow"/>
                <a:cs typeface="Arial Narrow"/>
                <a:sym typeface="Arial Narrow"/>
              </a:rPr>
              <a:t>7 posl. ran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FF66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4"/>
          <p:cNvSpPr txBox="1"/>
          <p:nvPr/>
        </p:nvSpPr>
        <p:spPr>
          <a:xfrm>
            <a:off x="360362" y="908050"/>
            <a:ext cx="8748712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Black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 7.  p e </a:t>
            </a:r>
            <a:r>
              <a:rPr b="1" i="1" lang="en-US" sz="28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č </a:t>
            </a:r>
            <a:r>
              <a:rPr b="1" i="0" lang="en-US" sz="28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e t í</a:t>
            </a:r>
            <a:endParaRPr/>
          </a:p>
        </p:txBody>
      </p:sp>
      <p:sp>
        <p:nvSpPr>
          <p:cNvPr id="682" name="Google Shape;682;p54"/>
          <p:cNvSpPr txBox="1"/>
          <p:nvPr/>
        </p:nvSpPr>
        <p:spPr>
          <a:xfrm>
            <a:off x="914400" y="3341687"/>
            <a:ext cx="6324600" cy="51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3. troub.</a:t>
            </a:r>
            <a:r>
              <a:rPr b="1" i="0" lang="en-US" sz="2800" u="none">
                <a:solidFill>
                  <a:srgbClr val="FAF4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ŘEKY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r>
              <a:rPr b="1" i="0" lang="en-US" sz="2800" u="none">
                <a:solidFill>
                  <a:srgbClr val="FF99FF"/>
                </a:solidFill>
                <a:latin typeface="Arial Narrow"/>
                <a:ea typeface="Arial Narrow"/>
                <a:cs typeface="Arial Narrow"/>
                <a:sym typeface="Arial Narrow"/>
              </a:rPr>
              <a:t>1/3  vod zhořkla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/>
          </a:p>
        </p:txBody>
      </p:sp>
      <p:sp>
        <p:nvSpPr>
          <p:cNvPr id="683" name="Google Shape;683;p54"/>
          <p:cNvSpPr txBox="1"/>
          <p:nvPr/>
        </p:nvSpPr>
        <p:spPr>
          <a:xfrm>
            <a:off x="1219200" y="3933825"/>
            <a:ext cx="6019800" cy="519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4. troub.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	    SLUNCE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1/3 zatmění </a:t>
            </a:r>
            <a:endParaRPr/>
          </a:p>
        </p:txBody>
      </p:sp>
      <p:sp>
        <p:nvSpPr>
          <p:cNvPr id="684" name="Google Shape;684;p54"/>
          <p:cNvSpPr txBox="1"/>
          <p:nvPr/>
        </p:nvSpPr>
        <p:spPr>
          <a:xfrm>
            <a:off x="381000" y="4638675"/>
            <a:ext cx="6858000" cy="5191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5. troub.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kouř    +      kobylky</a:t>
            </a:r>
            <a:endParaRPr/>
          </a:p>
        </p:txBody>
      </p:sp>
      <p:sp>
        <p:nvSpPr>
          <p:cNvPr id="685" name="Google Shape;685;p54"/>
          <p:cNvSpPr txBox="1"/>
          <p:nvPr/>
        </p:nvSpPr>
        <p:spPr>
          <a:xfrm>
            <a:off x="5791200" y="5273675"/>
            <a:ext cx="1447800" cy="82232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6. Troub.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koně</a:t>
            </a:r>
            <a:endParaRPr/>
          </a:p>
        </p:txBody>
      </p:sp>
      <p:sp>
        <p:nvSpPr>
          <p:cNvPr id="686" name="Google Shape;686;p54"/>
          <p:cNvSpPr txBox="1"/>
          <p:nvPr/>
        </p:nvSpPr>
        <p:spPr>
          <a:xfrm>
            <a:off x="685800" y="2781300"/>
            <a:ext cx="6553200" cy="51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2. troub.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MOŘE        </a:t>
            </a:r>
            <a:r>
              <a:rPr b="1" i="0" lang="en-US" sz="2800" u="none">
                <a:solidFill>
                  <a:srgbClr val="FF99FF"/>
                </a:solidFill>
                <a:latin typeface="Arial Narrow"/>
                <a:ea typeface="Arial Narrow"/>
                <a:cs typeface="Arial Narrow"/>
                <a:sym typeface="Arial Narrow"/>
              </a:rPr>
              <a:t>1/3   krev+smrt</a:t>
            </a:r>
            <a:r>
              <a:rPr b="1" i="0" lang="en-US" sz="28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</a:t>
            </a:r>
            <a:endParaRPr/>
          </a:p>
        </p:txBody>
      </p:sp>
      <p:sp>
        <p:nvSpPr>
          <p:cNvPr id="687" name="Google Shape;687;p54"/>
          <p:cNvSpPr txBox="1"/>
          <p:nvPr/>
        </p:nvSpPr>
        <p:spPr>
          <a:xfrm>
            <a:off x="381000" y="2205037"/>
            <a:ext cx="6858000" cy="519112"/>
          </a:xfrm>
          <a:prstGeom prst="rect">
            <a:avLst/>
          </a:prstGeom>
          <a:solidFill>
            <a:srgbClr val="0094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1.troub.</a:t>
            </a:r>
            <a:r>
              <a:rPr b="1" i="0" lang="en-US" sz="2800" u="none">
                <a:solidFill>
                  <a:srgbClr val="EC5A32"/>
                </a:solidFill>
                <a:latin typeface="Arial Narrow"/>
                <a:ea typeface="Arial Narrow"/>
                <a:cs typeface="Arial Narrow"/>
                <a:sym typeface="Arial Narrow"/>
              </a:rPr>
              <a:t>	ZEMĚ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1/3 vegetace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88" name="Google Shape;688;p54"/>
          <p:cNvSpPr txBox="1"/>
          <p:nvPr/>
        </p:nvSpPr>
        <p:spPr>
          <a:xfrm>
            <a:off x="7239000" y="2178050"/>
            <a:ext cx="1905000" cy="53022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1" i="1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vř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edové</a:t>
            </a:r>
            <a:endParaRPr/>
          </a:p>
        </p:txBody>
      </p:sp>
      <p:sp>
        <p:nvSpPr>
          <p:cNvPr id="689" name="Google Shape;689;p54"/>
          <p:cNvSpPr txBox="1"/>
          <p:nvPr/>
        </p:nvSpPr>
        <p:spPr>
          <a:xfrm>
            <a:off x="7239000" y="3357562"/>
            <a:ext cx="1905000" cy="530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99FF"/>
                </a:solidFill>
                <a:latin typeface="Arial Black"/>
                <a:ea typeface="Arial Black"/>
                <a:cs typeface="Arial Black"/>
                <a:sym typeface="Arial Black"/>
              </a:rPr>
              <a:t>krev</a:t>
            </a:r>
            <a:endParaRPr/>
          </a:p>
        </p:txBody>
      </p:sp>
      <p:sp>
        <p:nvSpPr>
          <p:cNvPr id="690" name="Google Shape;690;p54"/>
          <p:cNvSpPr txBox="1"/>
          <p:nvPr/>
        </p:nvSpPr>
        <p:spPr>
          <a:xfrm>
            <a:off x="7239000" y="2754312"/>
            <a:ext cx="1905000" cy="530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99FF"/>
                </a:solidFill>
                <a:latin typeface="Arial Black"/>
                <a:ea typeface="Arial Black"/>
                <a:cs typeface="Arial Black"/>
                <a:sym typeface="Arial Black"/>
              </a:rPr>
              <a:t>krev</a:t>
            </a:r>
            <a:endParaRPr/>
          </a:p>
        </p:txBody>
      </p:sp>
      <p:sp>
        <p:nvSpPr>
          <p:cNvPr id="691" name="Google Shape;691;p54"/>
          <p:cNvSpPr txBox="1"/>
          <p:nvPr/>
        </p:nvSpPr>
        <p:spPr>
          <a:xfrm>
            <a:off x="7239000" y="3933825"/>
            <a:ext cx="1905000" cy="576262"/>
          </a:xfrm>
          <a:prstGeom prst="rect">
            <a:avLst/>
          </a:prstGeom>
          <a:solidFill>
            <a:srgbClr val="FAF400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horko</a:t>
            </a:r>
            <a:endParaRPr/>
          </a:p>
        </p:txBody>
      </p:sp>
      <p:sp>
        <p:nvSpPr>
          <p:cNvPr id="692" name="Google Shape;692;p54"/>
          <p:cNvSpPr txBox="1"/>
          <p:nvPr/>
        </p:nvSpPr>
        <p:spPr>
          <a:xfrm>
            <a:off x="7239000" y="4652962"/>
            <a:ext cx="1905000" cy="5048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400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rgbClr val="FAF400"/>
                </a:solidFill>
                <a:latin typeface="Arial Black"/>
                <a:ea typeface="Arial Black"/>
                <a:cs typeface="Arial Black"/>
                <a:sym typeface="Arial Black"/>
              </a:rPr>
              <a:t>TMA</a:t>
            </a:r>
            <a:endParaRPr/>
          </a:p>
        </p:txBody>
      </p:sp>
      <p:sp>
        <p:nvSpPr>
          <p:cNvPr id="693" name="Google Shape;693;p54"/>
          <p:cNvSpPr txBox="1"/>
          <p:nvPr/>
        </p:nvSpPr>
        <p:spPr>
          <a:xfrm>
            <a:off x="7239000" y="5229225"/>
            <a:ext cx="1905000" cy="614362"/>
          </a:xfrm>
          <a:prstGeom prst="rect">
            <a:avLst/>
          </a:prstGeom>
          <a:solidFill>
            <a:srgbClr val="86002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Armagedon</a:t>
            </a:r>
            <a:endParaRPr/>
          </a:p>
        </p:txBody>
      </p:sp>
      <p:sp>
        <p:nvSpPr>
          <p:cNvPr id="694" name="Google Shape;694;p54"/>
          <p:cNvSpPr txBox="1"/>
          <p:nvPr/>
        </p:nvSpPr>
        <p:spPr>
          <a:xfrm>
            <a:off x="7239000" y="5876925"/>
            <a:ext cx="1905000" cy="915987"/>
          </a:xfrm>
          <a:prstGeom prst="rect">
            <a:avLst/>
          </a:prstGeom>
          <a:solidFill>
            <a:srgbClr val="BA00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7. TROUB.</a:t>
            </a: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halasy, zem</a:t>
            </a:r>
            <a:r>
              <a:rPr b="1" i="1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ě</a:t>
            </a: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- t</a:t>
            </a:r>
            <a:r>
              <a:rPr b="1" i="1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es.</a:t>
            </a:r>
            <a:r>
              <a:rPr b="0" i="0" lang="en-US" sz="1800" u="none">
                <a:solidFill>
                  <a:srgbClr val="FFFF66"/>
                </a:solidFill>
                <a:latin typeface="Arial Black"/>
                <a:ea typeface="Arial Black"/>
                <a:cs typeface="Arial Black"/>
                <a:sym typeface="Arial Black"/>
              </a:rPr>
              <a:t>, kroupy</a:t>
            </a:r>
            <a:endParaRPr/>
          </a:p>
        </p:txBody>
      </p:sp>
      <p:sp>
        <p:nvSpPr>
          <p:cNvPr id="695" name="Google Shape;695;p54"/>
          <p:cNvSpPr txBox="1"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990033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Způsobené škody po troubeních a ranách</a:t>
            </a:r>
            <a:endParaRPr/>
          </a:p>
        </p:txBody>
      </p:sp>
      <p:grpSp>
        <p:nvGrpSpPr>
          <p:cNvPr id="696" name="Google Shape;696;p54"/>
          <p:cNvGrpSpPr/>
          <p:nvPr/>
        </p:nvGrpSpPr>
        <p:grpSpPr>
          <a:xfrm>
            <a:off x="-34925" y="908050"/>
            <a:ext cx="1042987" cy="5589587"/>
            <a:chOff x="0" y="1844675"/>
            <a:chExt cx="1042987" cy="5013325"/>
          </a:xfrm>
        </p:grpSpPr>
        <p:sp>
          <p:nvSpPr>
            <p:cNvPr id="697" name="Google Shape;697;p54"/>
            <p:cNvSpPr txBox="1"/>
            <p:nvPr/>
          </p:nvSpPr>
          <p:spPr>
            <a:xfrm>
              <a:off x="0" y="1844675"/>
              <a:ext cx="1042987" cy="419100"/>
            </a:xfrm>
            <a:prstGeom prst="rect">
              <a:avLst/>
            </a:prstGeom>
            <a:solidFill>
              <a:srgbClr val="FF3300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 Black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1844</a:t>
              </a:r>
              <a:endParaRPr/>
            </a:p>
          </p:txBody>
        </p:sp>
        <p:cxnSp>
          <p:nvCxnSpPr>
            <p:cNvPr id="698" name="Google Shape;698;p54"/>
            <p:cNvCxnSpPr/>
            <p:nvPr/>
          </p:nvCxnSpPr>
          <p:spPr>
            <a:xfrm>
              <a:off x="323850" y="2276475"/>
              <a:ext cx="57150" cy="4581525"/>
            </a:xfrm>
            <a:prstGeom prst="straightConnector1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699" name="Google Shape;699;p54"/>
          <p:cNvGrpSpPr/>
          <p:nvPr/>
        </p:nvGrpSpPr>
        <p:grpSpPr>
          <a:xfrm>
            <a:off x="6067425" y="908050"/>
            <a:ext cx="2286000" cy="5589587"/>
            <a:chOff x="6102350" y="762000"/>
            <a:chExt cx="2286000" cy="6096000"/>
          </a:xfrm>
        </p:grpSpPr>
        <p:sp>
          <p:nvSpPr>
            <p:cNvPr id="700" name="Google Shape;700;p54"/>
            <p:cNvSpPr txBox="1"/>
            <p:nvPr/>
          </p:nvSpPr>
          <p:spPr>
            <a:xfrm>
              <a:off x="6102350" y="762000"/>
              <a:ext cx="2286000" cy="509587"/>
            </a:xfrm>
            <a:prstGeom prst="rect">
              <a:avLst/>
            </a:prstGeom>
            <a:solidFill>
              <a:srgbClr val="FF3300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 Black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Konec d.mil.</a:t>
              </a:r>
              <a:endParaRPr/>
            </a:p>
          </p:txBody>
        </p:sp>
        <p:cxnSp>
          <p:nvCxnSpPr>
            <p:cNvPr id="701" name="Google Shape;701;p54"/>
            <p:cNvCxnSpPr/>
            <p:nvPr/>
          </p:nvCxnSpPr>
          <p:spPr>
            <a:xfrm>
              <a:off x="7239000" y="1219200"/>
              <a:ext cx="0" cy="56388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702" name="Google Shape;702;p54"/>
          <p:cNvSpPr/>
          <p:nvPr/>
        </p:nvSpPr>
        <p:spPr>
          <a:xfrm>
            <a:off x="323850" y="1450975"/>
            <a:ext cx="6769100" cy="609600"/>
          </a:xfrm>
          <a:prstGeom prst="leftRightArrow">
            <a:avLst>
              <a:gd fmla="val 1444" name="adj1"/>
              <a:gd fmla="val 337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rgbClr val="990000"/>
                </a:solidFill>
                <a:latin typeface="Arial Black"/>
                <a:ea typeface="Arial Black"/>
                <a:cs typeface="Arial Black"/>
                <a:sym typeface="Arial Black"/>
              </a:rPr>
              <a:t>7  t r o u b e n í</a:t>
            </a:r>
            <a:endParaRPr/>
          </a:p>
        </p:txBody>
      </p:sp>
      <p:sp>
        <p:nvSpPr>
          <p:cNvPr id="703" name="Google Shape;703;p54"/>
          <p:cNvSpPr/>
          <p:nvPr/>
        </p:nvSpPr>
        <p:spPr>
          <a:xfrm>
            <a:off x="7164387" y="1450975"/>
            <a:ext cx="1979612" cy="609600"/>
          </a:xfrm>
          <a:prstGeom prst="leftRightArrow">
            <a:avLst>
              <a:gd fmla="val 1444" name="adj1"/>
              <a:gd fmla="val 337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7 ran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19200"/>
            <a:ext cx="2590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1143000"/>
            <a:ext cx="28860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4495800"/>
            <a:ext cx="28479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600" y="4267200"/>
            <a:ext cx="260032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5"/>
          <p:cNvSpPr txBox="1"/>
          <p:nvPr/>
        </p:nvSpPr>
        <p:spPr>
          <a:xfrm>
            <a:off x="0" y="228600"/>
            <a:ext cx="9144000" cy="579437"/>
          </a:xfrm>
          <a:prstGeom prst="rect">
            <a:avLst/>
          </a:prstGeom>
          <a:solidFill>
            <a:srgbClr val="BA00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První </a:t>
            </a:r>
            <a:r>
              <a:rPr b="1" i="1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č</a:t>
            </a: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ty</a:t>
            </a:r>
            <a:r>
              <a:rPr b="1" i="1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 troubení</a:t>
            </a:r>
            <a:endParaRPr/>
          </a:p>
        </p:txBody>
      </p:sp>
      <p:sp>
        <p:nvSpPr>
          <p:cNvPr id="713" name="Google Shape;713;p55"/>
          <p:cNvSpPr txBox="1"/>
          <p:nvPr/>
        </p:nvSpPr>
        <p:spPr>
          <a:xfrm>
            <a:off x="2895600" y="1143000"/>
            <a:ext cx="1295400" cy="1473200"/>
          </a:xfrm>
          <a:prstGeom prst="rect">
            <a:avLst/>
          </a:prstGeom>
          <a:noFill/>
          <a:ln cap="flat" cmpd="sng" w="9525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kroupy ohe</a:t>
            </a:r>
            <a:r>
              <a:rPr b="1" i="1" lang="en-US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ň</a:t>
            </a:r>
            <a:r>
              <a:rPr b="0" i="0" lang="en-US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,    krev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1/3 zem</a:t>
            </a:r>
            <a:r>
              <a:rPr b="1" i="1" lang="en-US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ě</a:t>
            </a:r>
            <a:endParaRPr/>
          </a:p>
        </p:txBody>
      </p:sp>
      <p:sp>
        <p:nvSpPr>
          <p:cNvPr id="714" name="Google Shape;714;p55"/>
          <p:cNvSpPr txBox="1"/>
          <p:nvPr/>
        </p:nvSpPr>
        <p:spPr>
          <a:xfrm>
            <a:off x="7315200" y="1143000"/>
            <a:ext cx="1828800" cy="1306512"/>
          </a:xfrm>
          <a:prstGeom prst="rect">
            <a:avLst/>
          </a:prstGeom>
          <a:noFill/>
          <a:ln cap="flat" cmpd="sng" w="9525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ho</a:t>
            </a:r>
            <a:r>
              <a:rPr b="1" i="1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r>
              <a:rPr b="0" i="0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ící    hora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1/3 mo</a:t>
            </a:r>
            <a:r>
              <a:rPr b="1" i="1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í</a:t>
            </a:r>
            <a:endParaRPr/>
          </a:p>
        </p:txBody>
      </p:sp>
      <p:sp>
        <p:nvSpPr>
          <p:cNvPr id="715" name="Google Shape;715;p55"/>
          <p:cNvSpPr txBox="1"/>
          <p:nvPr/>
        </p:nvSpPr>
        <p:spPr>
          <a:xfrm>
            <a:off x="2895600" y="4038600"/>
            <a:ext cx="1600200" cy="2255837"/>
          </a:xfrm>
          <a:prstGeom prst="rect">
            <a:avLst/>
          </a:prstGeom>
          <a:noFill/>
          <a:ln cap="flat" cmpd="sng" w="9525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ho</a:t>
            </a:r>
            <a:r>
              <a:rPr b="1" i="1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r>
              <a:rPr b="0" i="0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ící pocho-de</a:t>
            </a:r>
            <a:r>
              <a:rPr b="1" i="1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ň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1/3     </a:t>
            </a:r>
            <a:r>
              <a:rPr b="1" i="1" lang="en-US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r>
              <a:rPr b="0" i="0" lang="en-US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ek</a:t>
            </a: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+ studní</a:t>
            </a:r>
            <a:endParaRPr/>
          </a:p>
        </p:txBody>
      </p:sp>
      <p:sp>
        <p:nvSpPr>
          <p:cNvPr id="716" name="Google Shape;716;p55"/>
          <p:cNvSpPr txBox="1"/>
          <p:nvPr/>
        </p:nvSpPr>
        <p:spPr>
          <a:xfrm>
            <a:off x="7467600" y="4038600"/>
            <a:ext cx="1676400" cy="2109787"/>
          </a:xfrm>
          <a:prstGeom prst="rect">
            <a:avLst/>
          </a:prstGeom>
          <a:noFill/>
          <a:ln cap="flat" cmpd="sng" w="9525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slunce,</a:t>
            </a: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 m</a:t>
            </a:r>
            <a:r>
              <a:rPr b="1" i="1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ě</a:t>
            </a: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síc</a:t>
            </a:r>
            <a:r>
              <a:rPr b="0" i="0" lang="en-US" sz="2400" u="none">
                <a:solidFill>
                  <a:srgbClr val="BA004B"/>
                </a:solidFill>
                <a:latin typeface="Arial Black"/>
                <a:ea typeface="Arial Black"/>
                <a:cs typeface="Arial Black"/>
                <a:sym typeface="Arial Black"/>
              </a:rPr>
              <a:t>,</a:t>
            </a: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 hv</a:t>
            </a:r>
            <a:r>
              <a:rPr b="1" i="1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ě</a:t>
            </a: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zdy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1/3 zatm</a:t>
            </a:r>
            <a:r>
              <a:rPr b="1" i="1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ě</a:t>
            </a: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6"/>
          <p:cNvSpPr txBox="1"/>
          <p:nvPr/>
        </p:nvSpPr>
        <p:spPr>
          <a:xfrm>
            <a:off x="468312" y="692150"/>
            <a:ext cx="8064500" cy="401796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t/>
            </a:r>
            <a:endParaRPr b="1" i="0" sz="6600" u="none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 Narrow"/>
              <a:buNone/>
            </a:pPr>
            <a:r>
              <a:rPr b="1" i="0" lang="en-US" sz="6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Problém časového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 Narrow"/>
              <a:buNone/>
            </a:pPr>
            <a:r>
              <a:rPr b="1" i="0" lang="en-US" sz="6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zařazení 7. troubení</a:t>
            </a:r>
            <a:r>
              <a:rPr b="1" i="0" lang="en-US" sz="66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600" u="none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7"/>
          <p:cNvSpPr txBox="1"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b="1" i="0" lang="en-US" sz="4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Kde patří 7. troubení?</a:t>
            </a:r>
            <a:endParaRPr/>
          </a:p>
        </p:txBody>
      </p:sp>
      <p:sp>
        <p:nvSpPr>
          <p:cNvPr id="727" name="Google Shape;727;p57"/>
          <p:cNvSpPr txBox="1"/>
          <p:nvPr/>
        </p:nvSpPr>
        <p:spPr>
          <a:xfrm>
            <a:off x="2971800" y="914400"/>
            <a:ext cx="2971800" cy="5794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Zj 11,15-19</a:t>
            </a:r>
            <a:endParaRPr/>
          </a:p>
        </p:txBody>
      </p:sp>
      <p:sp>
        <p:nvSpPr>
          <p:cNvPr id="728" name="Google Shape;728;p57"/>
          <p:cNvSpPr txBox="1"/>
          <p:nvPr/>
        </p:nvSpPr>
        <p:spPr>
          <a:xfrm>
            <a:off x="304800" y="1844675"/>
            <a:ext cx="8305800" cy="398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William Miller před 1844</a:t>
            </a: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-- umístil 7. troubení do doby od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1840 do 1844</a:t>
            </a: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Adventisté po 1844</a:t>
            </a: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– umístili události 7. troubení do doby od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1844 </a:t>
            </a: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indent="0" lvl="0" marL="0" marR="0" rtl="0" algn="l">
              <a:lnSpc>
                <a:spcPct val="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Co mluví proti tomuto výkladu?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troubení je klíčem k časovému zařazení všech 7 troubení!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8"/>
          <p:cNvSpPr txBox="1"/>
          <p:nvPr/>
        </p:nvSpPr>
        <p:spPr>
          <a:xfrm>
            <a:off x="609600" y="1766887"/>
            <a:ext cx="7850187" cy="3894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Ježíš přijímá království  (Da 7:9-14)  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(kdy?)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Království tohoto světa budou Kristu předány! 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24 Starců padá na zem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Vyšetřující soud je ukončen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Svatyně je očištěna  (Da 8:14)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Tajemství Boží je dokonáno  (Zj 10,7-8) </a:t>
            </a:r>
            <a:endParaRPr/>
          </a:p>
          <a:p>
            <a:pPr indent="-107950" lvl="0" marL="285750" marR="0" rtl="0" algn="l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Zvěstování tří andělských poselství je ukončeno	 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Doba milosti je ukončena</a:t>
            </a:r>
            <a:endParaRPr/>
          </a:p>
        </p:txBody>
      </p:sp>
      <p:sp>
        <p:nvSpPr>
          <p:cNvPr id="734" name="Google Shape;734;p58"/>
          <p:cNvSpPr txBox="1"/>
          <p:nvPr/>
        </p:nvSpPr>
        <p:spPr>
          <a:xfrm>
            <a:off x="609600" y="1371600"/>
            <a:ext cx="7924800" cy="519112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b="1" i="1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Č </a:t>
            </a: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 s   7  p o s l e d n í ch   r a n</a:t>
            </a:r>
            <a:endParaRPr/>
          </a:p>
        </p:txBody>
      </p:sp>
      <p:sp>
        <p:nvSpPr>
          <p:cNvPr id="735" name="Google Shape;735;p58"/>
          <p:cNvSpPr txBox="1"/>
          <p:nvPr/>
        </p:nvSpPr>
        <p:spPr>
          <a:xfrm>
            <a:off x="0" y="685800"/>
            <a:ext cx="1752600" cy="685800"/>
          </a:xfrm>
          <a:prstGeom prst="rect">
            <a:avLst/>
          </a:prstGeom>
          <a:noFill/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Ukončení d. milosti</a:t>
            </a:r>
            <a:endParaRPr/>
          </a:p>
        </p:txBody>
      </p:sp>
      <p:sp>
        <p:nvSpPr>
          <p:cNvPr id="736" name="Google Shape;736;p58"/>
          <p:cNvSpPr txBox="1"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b="1" i="0" lang="en-US" sz="4000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Čas 7. troubení</a:t>
            </a:r>
            <a:endParaRPr/>
          </a:p>
        </p:txBody>
      </p:sp>
      <p:sp>
        <p:nvSpPr>
          <p:cNvPr id="737" name="Google Shape;737;p58"/>
          <p:cNvSpPr txBox="1"/>
          <p:nvPr/>
        </p:nvSpPr>
        <p:spPr>
          <a:xfrm>
            <a:off x="2667000" y="749300"/>
            <a:ext cx="4191000" cy="51911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Zj 11,15-19 + Zj 10,7-8</a:t>
            </a:r>
            <a:endParaRPr/>
          </a:p>
        </p:txBody>
      </p:sp>
      <p:cxnSp>
        <p:nvCxnSpPr>
          <p:cNvPr id="738" name="Google Shape;738;p58"/>
          <p:cNvCxnSpPr/>
          <p:nvPr/>
        </p:nvCxnSpPr>
        <p:spPr>
          <a:xfrm>
            <a:off x="533400" y="1371600"/>
            <a:ext cx="0" cy="5257800"/>
          </a:xfrm>
          <a:prstGeom prst="straightConnector1">
            <a:avLst/>
          </a:prstGeom>
          <a:noFill/>
          <a:ln cap="flat" cmpd="sng" w="57150">
            <a:solidFill>
              <a:srgbClr val="CC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39" name="Google Shape;739;p58"/>
          <p:cNvCxnSpPr/>
          <p:nvPr/>
        </p:nvCxnSpPr>
        <p:spPr>
          <a:xfrm>
            <a:off x="533400" y="1905000"/>
            <a:ext cx="8305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40" name="Google Shape;740;p58"/>
          <p:cNvSpPr txBox="1"/>
          <p:nvPr/>
        </p:nvSpPr>
        <p:spPr>
          <a:xfrm>
            <a:off x="8077200" y="754062"/>
            <a:ext cx="762000" cy="46672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2p</a:t>
            </a:r>
            <a:r>
              <a:rPr b="1" i="1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endParaRPr/>
          </a:p>
        </p:txBody>
      </p:sp>
      <p:sp>
        <p:nvSpPr>
          <p:cNvPr id="741" name="Google Shape;741;p58"/>
          <p:cNvSpPr txBox="1"/>
          <p:nvPr/>
        </p:nvSpPr>
        <p:spPr>
          <a:xfrm>
            <a:off x="0" y="1592262"/>
            <a:ext cx="457200" cy="51546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V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Y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Š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CC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O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U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endParaRPr/>
          </a:p>
        </p:txBody>
      </p:sp>
      <p:cxnSp>
        <p:nvCxnSpPr>
          <p:cNvPr id="742" name="Google Shape;742;p58"/>
          <p:cNvCxnSpPr/>
          <p:nvPr/>
        </p:nvCxnSpPr>
        <p:spPr>
          <a:xfrm>
            <a:off x="8534400" y="1219200"/>
            <a:ext cx="0" cy="533400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43" name="Google Shape;743;p58"/>
          <p:cNvSpPr txBox="1"/>
          <p:nvPr/>
        </p:nvSpPr>
        <p:spPr>
          <a:xfrm>
            <a:off x="5029200" y="64008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Jon Paulien „Endtime 106...“</a:t>
            </a:r>
            <a:endParaRPr/>
          </a:p>
        </p:txBody>
      </p:sp>
      <p:sp>
        <p:nvSpPr>
          <p:cNvPr id="744" name="Google Shape;744;p58"/>
          <p:cNvSpPr txBox="1"/>
          <p:nvPr/>
        </p:nvSpPr>
        <p:spPr>
          <a:xfrm>
            <a:off x="685800" y="5654675"/>
            <a:ext cx="7620000" cy="822325"/>
          </a:xfrm>
          <a:prstGeom prst="rect">
            <a:avLst/>
          </a:prstGeom>
          <a:solidFill>
            <a:srgbClr val="FF6B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 musí 6. troubení existovat až do ukončení doby milosti, a nemůžeme ho hledat před rokem 1844 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9"/>
          <p:cNvSpPr txBox="1"/>
          <p:nvPr/>
        </p:nvSpPr>
        <p:spPr>
          <a:xfrm>
            <a:off x="125412" y="1844675"/>
            <a:ext cx="8334375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Evang elium je zvěstováno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Ježíš  slouží ve svatyni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    </a:t>
            </a: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Ježíš přechází do sv. svatých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Zasedá vyšetřující soud	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Začíná očisťování svatyně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Zvěstování 3 andělského poselství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		 </a:t>
            </a: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= poslední varování lidstva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Doba 3 nečistých duchů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		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falešné probuzení a zázraky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    Národy budou stále zlostnější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800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   Boží hněv bude stále zřetelnější</a:t>
            </a:r>
            <a:endParaRPr/>
          </a:p>
        </p:txBody>
      </p:sp>
      <p:sp>
        <p:nvSpPr>
          <p:cNvPr id="750" name="Google Shape;750;p59"/>
          <p:cNvSpPr txBox="1"/>
          <p:nvPr/>
        </p:nvSpPr>
        <p:spPr>
          <a:xfrm>
            <a:off x="0" y="0"/>
            <a:ext cx="8763000" cy="579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Události od 1844 </a:t>
            </a:r>
            <a:r>
              <a:rPr b="1" i="0" lang="en-US" sz="32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před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7. troubením</a:t>
            </a:r>
            <a:endParaRPr/>
          </a:p>
        </p:txBody>
      </p:sp>
      <p:cxnSp>
        <p:nvCxnSpPr>
          <p:cNvPr id="751" name="Google Shape;751;p59"/>
          <p:cNvCxnSpPr/>
          <p:nvPr/>
        </p:nvCxnSpPr>
        <p:spPr>
          <a:xfrm>
            <a:off x="1219200" y="1066800"/>
            <a:ext cx="0" cy="5791200"/>
          </a:xfrm>
          <a:prstGeom prst="straightConnector1">
            <a:avLst/>
          </a:prstGeom>
          <a:noFill/>
          <a:ln cap="flat" cmpd="sng" w="57150">
            <a:solidFill>
              <a:srgbClr val="FF00F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52" name="Google Shape;752;p59"/>
          <p:cNvSpPr txBox="1"/>
          <p:nvPr/>
        </p:nvSpPr>
        <p:spPr>
          <a:xfrm>
            <a:off x="684212" y="533400"/>
            <a:ext cx="1066800" cy="528637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1844</a:t>
            </a:r>
            <a:endParaRPr/>
          </a:p>
        </p:txBody>
      </p:sp>
      <p:cxnSp>
        <p:nvCxnSpPr>
          <p:cNvPr id="753" name="Google Shape;753;p59"/>
          <p:cNvCxnSpPr/>
          <p:nvPr/>
        </p:nvCxnSpPr>
        <p:spPr>
          <a:xfrm>
            <a:off x="304800" y="1676400"/>
            <a:ext cx="88392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54" name="Google Shape;754;p59"/>
          <p:cNvSpPr txBox="1"/>
          <p:nvPr/>
        </p:nvSpPr>
        <p:spPr>
          <a:xfrm>
            <a:off x="1331912" y="1125537"/>
            <a:ext cx="7200900" cy="4572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 o b a    1. - 6.   T R O U B E N Í</a:t>
            </a:r>
            <a:endParaRPr/>
          </a:p>
        </p:txBody>
      </p:sp>
      <p:cxnSp>
        <p:nvCxnSpPr>
          <p:cNvPr id="755" name="Google Shape;755;p59"/>
          <p:cNvCxnSpPr/>
          <p:nvPr/>
        </p:nvCxnSpPr>
        <p:spPr>
          <a:xfrm>
            <a:off x="8610600" y="1143000"/>
            <a:ext cx="0" cy="571500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56" name="Google Shape;756;p59"/>
          <p:cNvSpPr txBox="1"/>
          <p:nvPr/>
        </p:nvSpPr>
        <p:spPr>
          <a:xfrm>
            <a:off x="7772400" y="533400"/>
            <a:ext cx="1371600" cy="612775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CC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Ukončení d.milosti</a:t>
            </a:r>
            <a:endParaRPr/>
          </a:p>
        </p:txBody>
      </p:sp>
      <p:sp>
        <p:nvSpPr>
          <p:cNvPr id="757" name="Google Shape;757;p59"/>
          <p:cNvSpPr txBox="1"/>
          <p:nvPr/>
        </p:nvSpPr>
        <p:spPr>
          <a:xfrm>
            <a:off x="8675687" y="1844675"/>
            <a:ext cx="468312" cy="5167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7.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TROUBENÍ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FF66"/>
        </a:solidFill>
      </p:bgPr>
    </p:bg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0"/>
          <p:cNvSpPr txBox="1"/>
          <p:nvPr/>
        </p:nvSpPr>
        <p:spPr>
          <a:xfrm>
            <a:off x="3962400" y="3776662"/>
            <a:ext cx="4876800" cy="5667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Siehe Off.18  =   3x2 WEHE</a:t>
            </a:r>
            <a:endParaRPr/>
          </a:p>
        </p:txBody>
      </p:sp>
      <p:sp>
        <p:nvSpPr>
          <p:cNvPr id="763" name="Google Shape;763;p60"/>
          <p:cNvSpPr txBox="1"/>
          <p:nvPr/>
        </p:nvSpPr>
        <p:spPr>
          <a:xfrm>
            <a:off x="381000" y="2819400"/>
            <a:ext cx="3886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Befehl an die Engel am Euphrat? Off.9,13-14</a:t>
            </a:r>
            <a:endParaRPr/>
          </a:p>
        </p:txBody>
      </p:sp>
      <p:cxnSp>
        <p:nvCxnSpPr>
          <p:cNvPr id="764" name="Google Shape;764;p60"/>
          <p:cNvCxnSpPr/>
          <p:nvPr/>
        </p:nvCxnSpPr>
        <p:spPr>
          <a:xfrm>
            <a:off x="8839200" y="1371600"/>
            <a:ext cx="0" cy="32004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65" name="Google Shape;765;p60"/>
          <p:cNvSpPr txBox="1"/>
          <p:nvPr/>
        </p:nvSpPr>
        <p:spPr>
          <a:xfrm>
            <a:off x="7162800" y="2247900"/>
            <a:ext cx="1676400" cy="6477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3. WEHE</a:t>
            </a:r>
            <a:endParaRPr/>
          </a:p>
        </p:txBody>
      </p:sp>
      <p:sp>
        <p:nvSpPr>
          <p:cNvPr id="766" name="Google Shape;766;p60"/>
          <p:cNvSpPr txBox="1"/>
          <p:nvPr/>
        </p:nvSpPr>
        <p:spPr>
          <a:xfrm>
            <a:off x="381000" y="2247900"/>
            <a:ext cx="3962400" cy="6477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1. WEHE</a:t>
            </a:r>
            <a:endParaRPr/>
          </a:p>
        </p:txBody>
      </p:sp>
      <p:sp>
        <p:nvSpPr>
          <p:cNvPr id="767" name="Google Shape;767;p60"/>
          <p:cNvSpPr txBox="1"/>
          <p:nvPr/>
        </p:nvSpPr>
        <p:spPr>
          <a:xfrm>
            <a:off x="4419600" y="2247900"/>
            <a:ext cx="2590800" cy="6477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2. WEHE</a:t>
            </a:r>
            <a:endParaRPr/>
          </a:p>
        </p:txBody>
      </p:sp>
      <p:sp>
        <p:nvSpPr>
          <p:cNvPr id="768" name="Google Shape;768;p60"/>
          <p:cNvSpPr txBox="1"/>
          <p:nvPr/>
        </p:nvSpPr>
        <p:spPr>
          <a:xfrm>
            <a:off x="381000" y="1524000"/>
            <a:ext cx="3962400" cy="6477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5. troubení</a:t>
            </a:r>
            <a:endParaRPr/>
          </a:p>
        </p:txBody>
      </p:sp>
      <p:sp>
        <p:nvSpPr>
          <p:cNvPr id="769" name="Google Shape;769;p60"/>
          <p:cNvSpPr txBox="1"/>
          <p:nvPr/>
        </p:nvSpPr>
        <p:spPr>
          <a:xfrm>
            <a:off x="4419600" y="1524000"/>
            <a:ext cx="2590800" cy="647700"/>
          </a:xfrm>
          <a:prstGeom prst="rect">
            <a:avLst/>
          </a:prstGeom>
          <a:solidFill>
            <a:srgbClr val="E07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Posaune</a:t>
            </a:r>
            <a:endParaRPr/>
          </a:p>
        </p:txBody>
      </p:sp>
      <p:sp>
        <p:nvSpPr>
          <p:cNvPr id="770" name="Google Shape;770;p60"/>
          <p:cNvSpPr txBox="1"/>
          <p:nvPr/>
        </p:nvSpPr>
        <p:spPr>
          <a:xfrm>
            <a:off x="7162800" y="1524000"/>
            <a:ext cx="1676400" cy="6477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Pos.</a:t>
            </a:r>
            <a:endParaRPr/>
          </a:p>
        </p:txBody>
      </p:sp>
      <p:sp>
        <p:nvSpPr>
          <p:cNvPr id="771" name="Google Shape;771;p60"/>
          <p:cNvSpPr txBox="1"/>
          <p:nvPr/>
        </p:nvSpPr>
        <p:spPr>
          <a:xfrm>
            <a:off x="7162800" y="3086100"/>
            <a:ext cx="1676400" cy="6477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7.Plagen</a:t>
            </a:r>
            <a:endParaRPr/>
          </a:p>
        </p:txBody>
      </p:sp>
      <p:cxnSp>
        <p:nvCxnSpPr>
          <p:cNvPr id="772" name="Google Shape;772;p60"/>
          <p:cNvCxnSpPr/>
          <p:nvPr/>
        </p:nvCxnSpPr>
        <p:spPr>
          <a:xfrm>
            <a:off x="7086600" y="1371600"/>
            <a:ext cx="0" cy="3124200"/>
          </a:xfrm>
          <a:prstGeom prst="straightConnector1">
            <a:avLst/>
          </a:prstGeom>
          <a:noFill/>
          <a:ln cap="flat" cmpd="sng" w="76200">
            <a:solidFill>
              <a:srgbClr val="CC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73" name="Google Shape;773;p60"/>
          <p:cNvSpPr txBox="1"/>
          <p:nvPr/>
        </p:nvSpPr>
        <p:spPr>
          <a:xfrm>
            <a:off x="6248400" y="4495800"/>
            <a:ext cx="1676400" cy="9556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CC6600"/>
                </a:solidFill>
                <a:latin typeface="Arial"/>
                <a:ea typeface="Arial"/>
                <a:cs typeface="Arial"/>
                <a:sym typeface="Arial"/>
              </a:rPr>
              <a:t>Ende d. Gndzt.</a:t>
            </a:r>
            <a:endParaRPr/>
          </a:p>
        </p:txBody>
      </p:sp>
      <p:sp>
        <p:nvSpPr>
          <p:cNvPr id="774" name="Google Shape;774;p60"/>
          <p:cNvSpPr txBox="1"/>
          <p:nvPr/>
        </p:nvSpPr>
        <p:spPr>
          <a:xfrm>
            <a:off x="4419600" y="3016250"/>
            <a:ext cx="2590800" cy="8699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1/3 Menschen getötet</a:t>
            </a:r>
            <a:endParaRPr/>
          </a:p>
        </p:txBody>
      </p:sp>
      <p:sp>
        <p:nvSpPr>
          <p:cNvPr id="775" name="Google Shape;775;p60"/>
          <p:cNvSpPr txBox="1"/>
          <p:nvPr/>
        </p:nvSpPr>
        <p:spPr>
          <a:xfrm>
            <a:off x="0" y="0"/>
            <a:ext cx="9144000" cy="579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CC6600"/>
                </a:solidFill>
                <a:latin typeface="Arial"/>
                <a:ea typeface="Arial"/>
                <a:cs typeface="Arial"/>
                <a:sym typeface="Arial"/>
              </a:rPr>
              <a:t>Die Zeit und die Ereignisse der „3 Wehe“</a:t>
            </a:r>
            <a:endParaRPr/>
          </a:p>
        </p:txBody>
      </p:sp>
      <p:cxnSp>
        <p:nvCxnSpPr>
          <p:cNvPr id="776" name="Google Shape;776;p60"/>
          <p:cNvCxnSpPr/>
          <p:nvPr/>
        </p:nvCxnSpPr>
        <p:spPr>
          <a:xfrm>
            <a:off x="4343400" y="1371600"/>
            <a:ext cx="0" cy="3124200"/>
          </a:xfrm>
          <a:prstGeom prst="straightConnector1">
            <a:avLst/>
          </a:prstGeom>
          <a:noFill/>
          <a:ln cap="flat" cmpd="sng" w="76200">
            <a:solidFill>
              <a:srgbClr val="CC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77" name="Google Shape;777;p60"/>
          <p:cNvSpPr txBox="1"/>
          <p:nvPr/>
        </p:nvSpPr>
        <p:spPr>
          <a:xfrm>
            <a:off x="395287" y="3213100"/>
            <a:ext cx="3886200" cy="881062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Unsere Zeit</a:t>
            </a:r>
            <a:endParaRPr/>
          </a:p>
        </p:txBody>
      </p:sp>
      <p:sp>
        <p:nvSpPr>
          <p:cNvPr id="778" name="Google Shape;778;p60"/>
          <p:cNvSpPr txBox="1"/>
          <p:nvPr/>
        </p:nvSpPr>
        <p:spPr>
          <a:xfrm>
            <a:off x="0" y="5373687"/>
            <a:ext cx="9144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 Ereignisse sind mit dem dritten Wehe  bzw. mit der 7.Posaune gemeint?</a:t>
            </a:r>
            <a:endParaRPr/>
          </a:p>
        </p:txBody>
      </p:sp>
      <p:sp>
        <p:nvSpPr>
          <p:cNvPr id="779" name="Google Shape;779;p60"/>
          <p:cNvSpPr txBox="1"/>
          <p:nvPr/>
        </p:nvSpPr>
        <p:spPr>
          <a:xfrm>
            <a:off x="3348037" y="5546725"/>
            <a:ext cx="1905000" cy="9779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Beginn der kl. Trübsal</a:t>
            </a:r>
            <a:endParaRPr/>
          </a:p>
        </p:txBody>
      </p:sp>
      <p:sp>
        <p:nvSpPr>
          <p:cNvPr id="780" name="Google Shape;780;p60"/>
          <p:cNvSpPr txBox="1"/>
          <p:nvPr/>
        </p:nvSpPr>
        <p:spPr>
          <a:xfrm>
            <a:off x="0" y="547687"/>
            <a:ext cx="9144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geschieht im 2.Wehe bzw. in der 6.Posaune?</a:t>
            </a:r>
            <a:endParaRPr/>
          </a:p>
        </p:txBody>
      </p:sp>
      <p:sp>
        <p:nvSpPr>
          <p:cNvPr id="781" name="Google Shape;781;p60"/>
          <p:cNvSpPr txBox="1"/>
          <p:nvPr/>
        </p:nvSpPr>
        <p:spPr>
          <a:xfrm>
            <a:off x="4419600" y="3933825"/>
            <a:ext cx="2590800" cy="485775"/>
          </a:xfrm>
          <a:prstGeom prst="rect">
            <a:avLst/>
          </a:prstGeom>
          <a:solidFill>
            <a:srgbClr val="A50021"/>
          </a:solidFill>
          <a:ln cap="flat" cmpd="sng" w="9525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0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Zorn der Nationen</a:t>
            </a:r>
            <a:endParaRPr/>
          </a:p>
        </p:txBody>
      </p:sp>
      <p:sp>
        <p:nvSpPr>
          <p:cNvPr id="782" name="Google Shape;782;p60"/>
          <p:cNvSpPr txBox="1"/>
          <p:nvPr/>
        </p:nvSpPr>
        <p:spPr>
          <a:xfrm>
            <a:off x="7162800" y="3933825"/>
            <a:ext cx="1981200" cy="485775"/>
          </a:xfrm>
          <a:prstGeom prst="rect">
            <a:avLst/>
          </a:prstGeom>
          <a:solidFill>
            <a:srgbClr val="FF0066"/>
          </a:solidFill>
          <a:ln cap="flat" cmpd="sng" w="9525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Zorn  Gottes</a:t>
            </a:r>
            <a:endParaRPr/>
          </a:p>
        </p:txBody>
      </p:sp>
      <p:sp>
        <p:nvSpPr>
          <p:cNvPr id="783" name="Google Shape;783;p60"/>
          <p:cNvSpPr txBox="1"/>
          <p:nvPr/>
        </p:nvSpPr>
        <p:spPr>
          <a:xfrm>
            <a:off x="381000" y="3962400"/>
            <a:ext cx="3886200" cy="485775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Zeit der Verführung</a:t>
            </a:r>
            <a:endParaRPr/>
          </a:p>
        </p:txBody>
      </p:sp>
      <p:sp>
        <p:nvSpPr>
          <p:cNvPr id="784" name="Google Shape;784;p60"/>
          <p:cNvSpPr txBox="1"/>
          <p:nvPr/>
        </p:nvSpPr>
        <p:spPr>
          <a:xfrm>
            <a:off x="8305800" y="4572000"/>
            <a:ext cx="838200" cy="5286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WK</a:t>
            </a:r>
            <a:endParaRPr/>
          </a:p>
        </p:txBody>
      </p:sp>
      <p:sp>
        <p:nvSpPr>
          <p:cNvPr id="785" name="Google Shape;785;p60"/>
          <p:cNvSpPr txBox="1"/>
          <p:nvPr/>
        </p:nvSpPr>
        <p:spPr>
          <a:xfrm>
            <a:off x="304800" y="1004887"/>
            <a:ext cx="8534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Wann beginnt die 6. Posaune bzw. das 2.WEHE ?</a:t>
            </a:r>
            <a:endParaRPr/>
          </a:p>
        </p:txBody>
      </p:sp>
      <p:sp>
        <p:nvSpPr>
          <p:cNvPr id="786" name="Google Shape;786;p60"/>
          <p:cNvSpPr txBox="1"/>
          <p:nvPr/>
        </p:nvSpPr>
        <p:spPr>
          <a:xfrm>
            <a:off x="3348037" y="4508500"/>
            <a:ext cx="1905000" cy="977900"/>
          </a:xfrm>
          <a:prstGeom prst="rect">
            <a:avLst/>
          </a:prstGeom>
          <a:solidFill>
            <a:srgbClr val="FF33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Engel am Euphrat los</a:t>
            </a:r>
            <a:endParaRPr/>
          </a:p>
        </p:txBody>
      </p:sp>
      <p:sp>
        <p:nvSpPr>
          <p:cNvPr id="787" name="Google Shape;787;p60"/>
          <p:cNvSpPr txBox="1"/>
          <p:nvPr/>
        </p:nvSpPr>
        <p:spPr>
          <a:xfrm>
            <a:off x="6122987" y="5546725"/>
            <a:ext cx="2120900" cy="977900"/>
          </a:xfrm>
          <a:prstGeom prst="rect">
            <a:avLst/>
          </a:prstGeom>
          <a:solidFill>
            <a:srgbClr val="FF00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4 Winde los!          Gr. Trübsal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66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1"/>
          <p:cNvSpPr txBox="1"/>
          <p:nvPr/>
        </p:nvSpPr>
        <p:spPr>
          <a:xfrm>
            <a:off x="2667000" y="3505200"/>
            <a:ext cx="3429000" cy="623887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Off.10  Das Büchlein</a:t>
            </a:r>
            <a:endParaRPr/>
          </a:p>
        </p:txBody>
      </p:sp>
      <p:sp>
        <p:nvSpPr>
          <p:cNvPr id="793" name="Google Shape;793;p61"/>
          <p:cNvSpPr txBox="1"/>
          <p:nvPr/>
        </p:nvSpPr>
        <p:spPr>
          <a:xfrm>
            <a:off x="5943600" y="2895600"/>
            <a:ext cx="1295400" cy="519112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6.Pos.</a:t>
            </a:r>
            <a:endParaRPr/>
          </a:p>
        </p:txBody>
      </p:sp>
      <p:sp>
        <p:nvSpPr>
          <p:cNvPr id="794" name="Google Shape;794;p61"/>
          <p:cNvSpPr txBox="1"/>
          <p:nvPr/>
        </p:nvSpPr>
        <p:spPr>
          <a:xfrm>
            <a:off x="2819400" y="2286000"/>
            <a:ext cx="1447800" cy="5762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Off. 8,6-13</a:t>
            </a:r>
            <a:endParaRPr/>
          </a:p>
        </p:txBody>
      </p:sp>
      <p:sp>
        <p:nvSpPr>
          <p:cNvPr id="795" name="Google Shape;795;p61"/>
          <p:cNvSpPr txBox="1"/>
          <p:nvPr/>
        </p:nvSpPr>
        <p:spPr>
          <a:xfrm>
            <a:off x="5943600" y="2286000"/>
            <a:ext cx="1295400" cy="5762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Off.9,14-</a:t>
            </a:r>
            <a:endParaRPr/>
          </a:p>
        </p:txBody>
      </p:sp>
      <p:sp>
        <p:nvSpPr>
          <p:cNvPr id="796" name="Google Shape;796;p61"/>
          <p:cNvSpPr txBox="1"/>
          <p:nvPr/>
        </p:nvSpPr>
        <p:spPr>
          <a:xfrm>
            <a:off x="2819400" y="2895600"/>
            <a:ext cx="1447800" cy="519112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1-4.POS.</a:t>
            </a:r>
            <a:endParaRPr/>
          </a:p>
        </p:txBody>
      </p:sp>
      <p:sp>
        <p:nvSpPr>
          <p:cNvPr id="797" name="Google Shape;797;p61"/>
          <p:cNvSpPr txBox="1"/>
          <p:nvPr/>
        </p:nvSpPr>
        <p:spPr>
          <a:xfrm>
            <a:off x="4419600" y="2895600"/>
            <a:ext cx="1371600" cy="519112"/>
          </a:xfrm>
          <a:prstGeom prst="rect">
            <a:avLst/>
          </a:prstGeom>
          <a:solidFill>
            <a:srgbClr val="E07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5. Pos.</a:t>
            </a:r>
            <a:endParaRPr/>
          </a:p>
        </p:txBody>
      </p:sp>
      <p:sp>
        <p:nvSpPr>
          <p:cNvPr id="798" name="Google Shape;798;p61"/>
          <p:cNvSpPr txBox="1"/>
          <p:nvPr/>
        </p:nvSpPr>
        <p:spPr>
          <a:xfrm>
            <a:off x="4419600" y="2286000"/>
            <a:ext cx="1371600" cy="5762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Off.9,1-12</a:t>
            </a:r>
            <a:endParaRPr/>
          </a:p>
        </p:txBody>
      </p:sp>
      <p:sp>
        <p:nvSpPr>
          <p:cNvPr id="799" name="Google Shape;799;p61"/>
          <p:cNvSpPr txBox="1"/>
          <p:nvPr/>
        </p:nvSpPr>
        <p:spPr>
          <a:xfrm>
            <a:off x="7391400" y="4357687"/>
            <a:ext cx="1066800" cy="51911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7.Pos.</a:t>
            </a:r>
            <a:endParaRPr/>
          </a:p>
        </p:txBody>
      </p:sp>
      <p:grpSp>
        <p:nvGrpSpPr>
          <p:cNvPr id="800" name="Google Shape;800;p61"/>
          <p:cNvGrpSpPr/>
          <p:nvPr/>
        </p:nvGrpSpPr>
        <p:grpSpPr>
          <a:xfrm>
            <a:off x="6629400" y="1089025"/>
            <a:ext cx="1295400" cy="3940175"/>
            <a:chOff x="6629400" y="1089025"/>
            <a:chExt cx="1295400" cy="3940175"/>
          </a:xfrm>
        </p:grpSpPr>
        <p:cxnSp>
          <p:nvCxnSpPr>
            <p:cNvPr id="801" name="Google Shape;801;p61"/>
            <p:cNvCxnSpPr/>
            <p:nvPr/>
          </p:nvCxnSpPr>
          <p:spPr>
            <a:xfrm>
              <a:off x="7315200" y="2133600"/>
              <a:ext cx="0" cy="2895600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02" name="Google Shape;802;p61"/>
            <p:cNvSpPr txBox="1"/>
            <p:nvPr/>
          </p:nvSpPr>
          <p:spPr>
            <a:xfrm>
              <a:off x="6629400" y="1089025"/>
              <a:ext cx="1295400" cy="1016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Ende des</a:t>
              </a:r>
              <a:r>
                <a:rPr b="1" i="0" lang="en-US" sz="2000" u="none">
                  <a:solidFill>
                    <a:srgbClr val="CC66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2.WEHE</a:t>
              </a:r>
              <a:endParaRPr/>
            </a:p>
          </p:txBody>
        </p:sp>
      </p:grpSp>
      <p:sp>
        <p:nvSpPr>
          <p:cNvPr id="803" name="Google Shape;803;p61"/>
          <p:cNvSpPr txBox="1"/>
          <p:nvPr/>
        </p:nvSpPr>
        <p:spPr>
          <a:xfrm>
            <a:off x="0" y="0"/>
            <a:ext cx="9144000" cy="579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Chronologie der Ereignisse von Off.8-11</a:t>
            </a:r>
            <a:endParaRPr/>
          </a:p>
        </p:txBody>
      </p:sp>
      <p:sp>
        <p:nvSpPr>
          <p:cNvPr id="804" name="Google Shape;804;p61"/>
          <p:cNvSpPr txBox="1"/>
          <p:nvPr/>
        </p:nvSpPr>
        <p:spPr>
          <a:xfrm>
            <a:off x="381000" y="4362450"/>
            <a:ext cx="6783387" cy="51435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Off. 11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Tempel -2 Zeugen –Tier -Auferstehung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- </a:t>
            </a: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Erdbeben  </a:t>
            </a:r>
            <a:endParaRPr/>
          </a:p>
        </p:txBody>
      </p:sp>
      <p:sp>
        <p:nvSpPr>
          <p:cNvPr id="805" name="Google Shape;805;p61"/>
          <p:cNvSpPr txBox="1"/>
          <p:nvPr/>
        </p:nvSpPr>
        <p:spPr>
          <a:xfrm>
            <a:off x="0" y="4953000"/>
            <a:ext cx="1066800" cy="9556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533 n.Chr.</a:t>
            </a:r>
            <a:endParaRPr/>
          </a:p>
        </p:txBody>
      </p:sp>
      <p:grpSp>
        <p:nvGrpSpPr>
          <p:cNvPr id="806" name="Google Shape;806;p61"/>
          <p:cNvGrpSpPr/>
          <p:nvPr/>
        </p:nvGrpSpPr>
        <p:grpSpPr>
          <a:xfrm>
            <a:off x="3657600" y="685800"/>
            <a:ext cx="1295400" cy="2743200"/>
            <a:chOff x="3657600" y="685800"/>
            <a:chExt cx="1295400" cy="2743200"/>
          </a:xfrm>
        </p:grpSpPr>
        <p:cxnSp>
          <p:nvCxnSpPr>
            <p:cNvPr id="807" name="Google Shape;807;p61"/>
            <p:cNvCxnSpPr/>
            <p:nvPr/>
          </p:nvCxnSpPr>
          <p:spPr>
            <a:xfrm>
              <a:off x="4343400" y="2209800"/>
              <a:ext cx="0" cy="1219200"/>
            </a:xfrm>
            <a:prstGeom prst="straightConnector1">
              <a:avLst/>
            </a:prstGeom>
            <a:noFill/>
            <a:ln cap="flat" cmpd="sng" w="762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08" name="Google Shape;808;p61"/>
            <p:cNvSpPr txBox="1"/>
            <p:nvPr/>
          </p:nvSpPr>
          <p:spPr>
            <a:xfrm>
              <a:off x="3657600" y="685800"/>
              <a:ext cx="1295400" cy="1562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Ankün-digung der 3 WEHE</a:t>
              </a:r>
              <a:endParaRPr/>
            </a:p>
          </p:txBody>
        </p:sp>
      </p:grpSp>
      <p:grpSp>
        <p:nvGrpSpPr>
          <p:cNvPr id="809" name="Google Shape;809;p61"/>
          <p:cNvGrpSpPr/>
          <p:nvPr/>
        </p:nvGrpSpPr>
        <p:grpSpPr>
          <a:xfrm>
            <a:off x="5257800" y="1066800"/>
            <a:ext cx="1219200" cy="2362200"/>
            <a:chOff x="5257800" y="1066800"/>
            <a:chExt cx="1219200" cy="2362200"/>
          </a:xfrm>
        </p:grpSpPr>
        <p:cxnSp>
          <p:nvCxnSpPr>
            <p:cNvPr id="810" name="Google Shape;810;p61"/>
            <p:cNvCxnSpPr/>
            <p:nvPr/>
          </p:nvCxnSpPr>
          <p:spPr>
            <a:xfrm>
              <a:off x="5867400" y="2057400"/>
              <a:ext cx="0" cy="1371600"/>
            </a:xfrm>
            <a:prstGeom prst="straightConnector1">
              <a:avLst/>
            </a:prstGeom>
            <a:noFill/>
            <a:ln cap="flat" cmpd="sng" w="76200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11" name="Google Shape;811;p61"/>
            <p:cNvSpPr txBox="1"/>
            <p:nvPr/>
          </p:nvSpPr>
          <p:spPr>
            <a:xfrm>
              <a:off x="5257800" y="1066800"/>
              <a:ext cx="1219200" cy="1016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Ende des 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1.WEHE</a:t>
              </a:r>
              <a:endParaRPr/>
            </a:p>
          </p:txBody>
        </p:sp>
      </p:grpSp>
      <p:grpSp>
        <p:nvGrpSpPr>
          <p:cNvPr id="812" name="Google Shape;812;p61"/>
          <p:cNvGrpSpPr/>
          <p:nvPr/>
        </p:nvGrpSpPr>
        <p:grpSpPr>
          <a:xfrm>
            <a:off x="7924800" y="2895600"/>
            <a:ext cx="1219200" cy="2133600"/>
            <a:chOff x="7924800" y="2895600"/>
            <a:chExt cx="1219200" cy="2133600"/>
          </a:xfrm>
        </p:grpSpPr>
        <p:cxnSp>
          <p:nvCxnSpPr>
            <p:cNvPr id="813" name="Google Shape;813;p61"/>
            <p:cNvCxnSpPr/>
            <p:nvPr/>
          </p:nvCxnSpPr>
          <p:spPr>
            <a:xfrm>
              <a:off x="8534400" y="3962400"/>
              <a:ext cx="0" cy="1066800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14" name="Google Shape;814;p61"/>
            <p:cNvSpPr txBox="1"/>
            <p:nvPr/>
          </p:nvSpPr>
          <p:spPr>
            <a:xfrm>
              <a:off x="7924800" y="2895600"/>
              <a:ext cx="1219200" cy="1016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Ende des</a:t>
              </a:r>
              <a:r>
                <a:rPr b="1" i="0" lang="en-US" sz="2000" u="none">
                  <a:solidFill>
                    <a:srgbClr val="CC66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3.WEHE</a:t>
              </a:r>
              <a:endParaRPr/>
            </a:p>
          </p:txBody>
        </p:sp>
      </p:grpSp>
      <p:sp>
        <p:nvSpPr>
          <p:cNvPr id="815" name="Google Shape;815;p61"/>
          <p:cNvSpPr txBox="1"/>
          <p:nvPr/>
        </p:nvSpPr>
        <p:spPr>
          <a:xfrm>
            <a:off x="8153400" y="5029200"/>
            <a:ext cx="990600" cy="5889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WK</a:t>
            </a:r>
            <a:endParaRPr/>
          </a:p>
        </p:txBody>
      </p:sp>
      <p:sp>
        <p:nvSpPr>
          <p:cNvPr id="816" name="Google Shape;816;p61"/>
          <p:cNvSpPr txBox="1"/>
          <p:nvPr/>
        </p:nvSpPr>
        <p:spPr>
          <a:xfrm>
            <a:off x="6443662" y="5013325"/>
            <a:ext cx="1447800" cy="15621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Ende der Gnaden-zeit</a:t>
            </a:r>
            <a:endParaRPr/>
          </a:p>
        </p:txBody>
      </p:sp>
      <p:sp>
        <p:nvSpPr>
          <p:cNvPr id="817" name="Google Shape;817;p61"/>
          <p:cNvSpPr txBox="1"/>
          <p:nvPr/>
        </p:nvSpPr>
        <p:spPr>
          <a:xfrm>
            <a:off x="7391400" y="3946525"/>
            <a:ext cx="1066800" cy="3968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3.WEHE</a:t>
            </a:r>
            <a:endParaRPr/>
          </a:p>
        </p:txBody>
      </p:sp>
      <p:sp>
        <p:nvSpPr>
          <p:cNvPr id="818" name="Google Shape;818;p61"/>
          <p:cNvSpPr txBox="1"/>
          <p:nvPr/>
        </p:nvSpPr>
        <p:spPr>
          <a:xfrm>
            <a:off x="7956550" y="2349500"/>
            <a:ext cx="990600" cy="4667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Off.18</a:t>
            </a:r>
            <a:endParaRPr/>
          </a:p>
        </p:txBody>
      </p:sp>
      <p:sp>
        <p:nvSpPr>
          <p:cNvPr id="819" name="Google Shape;819;p61"/>
          <p:cNvSpPr txBox="1"/>
          <p:nvPr/>
        </p:nvSpPr>
        <p:spPr>
          <a:xfrm>
            <a:off x="1116012" y="5481637"/>
            <a:ext cx="54102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 Ereignisse müßten mit          dem dritten Wehe  bzw. mit der 7.Posaune gemeint sein?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468312" y="2997200"/>
            <a:ext cx="80645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Existuje asi 13 rozdílných výkladů 7 troubení v dějinách církve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539750" y="720725"/>
            <a:ext cx="7920037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</a:pPr>
            <a:r>
              <a:rPr b="1" i="0" lang="en-US" sz="4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Jak jsou Adventisté jednotní ve  výkladu 7 troubení?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FF66"/>
        </a:solidFill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2"/>
          <p:cNvSpPr txBox="1"/>
          <p:nvPr/>
        </p:nvSpPr>
        <p:spPr>
          <a:xfrm>
            <a:off x="381000" y="533400"/>
            <a:ext cx="8382000" cy="100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62"/>
          <p:cNvSpPr txBox="1"/>
          <p:nvPr/>
        </p:nvSpPr>
        <p:spPr>
          <a:xfrm>
            <a:off x="228600" y="2286000"/>
            <a:ext cx="3657600" cy="530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ZEUGNIS d. 2 Zeugen</a:t>
            </a:r>
            <a:endParaRPr/>
          </a:p>
        </p:txBody>
      </p:sp>
      <p:sp>
        <p:nvSpPr>
          <p:cNvPr id="826" name="Google Shape;826;p62"/>
          <p:cNvSpPr txBox="1"/>
          <p:nvPr/>
        </p:nvSpPr>
        <p:spPr>
          <a:xfrm>
            <a:off x="228600" y="1676400"/>
            <a:ext cx="3657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1260 Jahre</a:t>
            </a:r>
            <a:endParaRPr/>
          </a:p>
        </p:txBody>
      </p:sp>
      <p:sp>
        <p:nvSpPr>
          <p:cNvPr id="827" name="Google Shape;827;p62"/>
          <p:cNvSpPr txBox="1"/>
          <p:nvPr/>
        </p:nvSpPr>
        <p:spPr>
          <a:xfrm>
            <a:off x="3886200" y="2286000"/>
            <a:ext cx="990600" cy="5191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1/2J</a:t>
            </a:r>
            <a:endParaRPr/>
          </a:p>
        </p:txBody>
      </p:sp>
      <p:cxnSp>
        <p:nvCxnSpPr>
          <p:cNvPr id="828" name="Google Shape;828;p62"/>
          <p:cNvCxnSpPr/>
          <p:nvPr/>
        </p:nvCxnSpPr>
        <p:spPr>
          <a:xfrm>
            <a:off x="0" y="2209800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990099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829" name="Google Shape;829;p62"/>
          <p:cNvSpPr txBox="1"/>
          <p:nvPr/>
        </p:nvSpPr>
        <p:spPr>
          <a:xfrm>
            <a:off x="0" y="1371600"/>
            <a:ext cx="838200" cy="528637"/>
          </a:xfrm>
          <a:prstGeom prst="rect">
            <a:avLst/>
          </a:prstGeom>
          <a:noFill/>
          <a:ln cap="flat" cmpd="sng" w="9525">
            <a:solidFill>
              <a:srgbClr val="00FF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138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C10138"/>
                </a:solidFill>
                <a:latin typeface="Arial"/>
                <a:ea typeface="Arial"/>
                <a:cs typeface="Arial"/>
                <a:sym typeface="Arial"/>
              </a:rPr>
              <a:t>533</a:t>
            </a:r>
            <a:endParaRPr/>
          </a:p>
        </p:txBody>
      </p:sp>
      <p:sp>
        <p:nvSpPr>
          <p:cNvPr id="830" name="Google Shape;830;p62"/>
          <p:cNvSpPr txBox="1"/>
          <p:nvPr/>
        </p:nvSpPr>
        <p:spPr>
          <a:xfrm>
            <a:off x="3352800" y="1371600"/>
            <a:ext cx="1066800" cy="528637"/>
          </a:xfrm>
          <a:prstGeom prst="rect">
            <a:avLst/>
          </a:prstGeom>
          <a:noFill/>
          <a:ln cap="flat" cmpd="sng" w="9525">
            <a:solidFill>
              <a:srgbClr val="00FF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138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C10138"/>
                </a:solidFill>
                <a:latin typeface="Arial"/>
                <a:ea typeface="Arial"/>
                <a:cs typeface="Arial"/>
                <a:sym typeface="Arial"/>
              </a:rPr>
              <a:t>1793</a:t>
            </a:r>
            <a:endParaRPr/>
          </a:p>
        </p:txBody>
      </p:sp>
      <p:cxnSp>
        <p:nvCxnSpPr>
          <p:cNvPr id="831" name="Google Shape;831;p62"/>
          <p:cNvCxnSpPr/>
          <p:nvPr/>
        </p:nvCxnSpPr>
        <p:spPr>
          <a:xfrm>
            <a:off x="3886200" y="1905000"/>
            <a:ext cx="0" cy="2057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32" name="Google Shape;832;p62"/>
          <p:cNvCxnSpPr/>
          <p:nvPr/>
        </p:nvCxnSpPr>
        <p:spPr>
          <a:xfrm>
            <a:off x="228600" y="1905000"/>
            <a:ext cx="0" cy="1447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33" name="Google Shape;833;p62"/>
          <p:cNvSpPr txBox="1"/>
          <p:nvPr/>
        </p:nvSpPr>
        <p:spPr>
          <a:xfrm>
            <a:off x="0" y="457200"/>
            <a:ext cx="8763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4" name="Google Shape;834;p62"/>
          <p:cNvSpPr txBox="1"/>
          <p:nvPr/>
        </p:nvSpPr>
        <p:spPr>
          <a:xfrm>
            <a:off x="228600" y="228600"/>
            <a:ext cx="8610600" cy="579437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Der Werdegang der 2 Zeugen von Off. 11</a:t>
            </a:r>
            <a:endParaRPr/>
          </a:p>
        </p:txBody>
      </p:sp>
      <p:cxnSp>
        <p:nvCxnSpPr>
          <p:cNvPr id="835" name="Google Shape;835;p62"/>
          <p:cNvCxnSpPr/>
          <p:nvPr/>
        </p:nvCxnSpPr>
        <p:spPr>
          <a:xfrm>
            <a:off x="4876800" y="1905000"/>
            <a:ext cx="0" cy="2057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36" name="Google Shape;836;p62"/>
          <p:cNvSpPr txBox="1"/>
          <p:nvPr/>
        </p:nvSpPr>
        <p:spPr>
          <a:xfrm>
            <a:off x="5105400" y="3429000"/>
            <a:ext cx="3581400" cy="1382712"/>
          </a:xfrm>
          <a:prstGeom prst="rect">
            <a:avLst/>
          </a:prstGeom>
          <a:solidFill>
            <a:srgbClr val="CC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 Tier aus dem Abgrund tötet die 2 Zeugen  </a:t>
            </a:r>
            <a:endParaRPr/>
          </a:p>
        </p:txBody>
      </p:sp>
      <p:sp>
        <p:nvSpPr>
          <p:cNvPr id="837" name="Google Shape;837;p62"/>
          <p:cNvSpPr txBox="1"/>
          <p:nvPr/>
        </p:nvSpPr>
        <p:spPr>
          <a:xfrm>
            <a:off x="0" y="6096000"/>
            <a:ext cx="9144000" cy="5286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Der  Atheismus und die Aufklärung gegen die Bibel!</a:t>
            </a:r>
            <a:endParaRPr/>
          </a:p>
        </p:txBody>
      </p:sp>
      <p:sp>
        <p:nvSpPr>
          <p:cNvPr id="838" name="Google Shape;838;p62"/>
          <p:cNvSpPr txBox="1"/>
          <p:nvPr/>
        </p:nvSpPr>
        <p:spPr>
          <a:xfrm>
            <a:off x="5029200" y="2362200"/>
            <a:ext cx="3733800" cy="955675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Wie erfüllten sich diese 3 1/2 Jahre ?</a:t>
            </a:r>
            <a:endParaRPr/>
          </a:p>
        </p:txBody>
      </p:sp>
      <p:sp>
        <p:nvSpPr>
          <p:cNvPr id="839" name="Google Shape;839;p62"/>
          <p:cNvSpPr/>
          <p:nvPr/>
        </p:nvSpPr>
        <p:spPr>
          <a:xfrm>
            <a:off x="762000" y="2819400"/>
            <a:ext cx="1066800" cy="533400"/>
          </a:xfrm>
          <a:prstGeom prst="verticalScrol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Gesetz</a:t>
            </a:r>
            <a:endParaRPr/>
          </a:p>
        </p:txBody>
      </p:sp>
      <p:sp>
        <p:nvSpPr>
          <p:cNvPr id="840" name="Google Shape;840;p62"/>
          <p:cNvSpPr/>
          <p:nvPr/>
        </p:nvSpPr>
        <p:spPr>
          <a:xfrm>
            <a:off x="1752600" y="2819400"/>
            <a:ext cx="1143000" cy="533400"/>
          </a:xfrm>
          <a:prstGeom prst="verticalScrol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Proph.</a:t>
            </a:r>
            <a:endParaRPr/>
          </a:p>
        </p:txBody>
      </p:sp>
      <p:sp>
        <p:nvSpPr>
          <p:cNvPr id="841" name="Google Shape;841;p62"/>
          <p:cNvSpPr/>
          <p:nvPr/>
        </p:nvSpPr>
        <p:spPr>
          <a:xfrm>
            <a:off x="3733800" y="3352800"/>
            <a:ext cx="1219200" cy="533400"/>
          </a:xfrm>
          <a:prstGeom prst="verticalScroll">
            <a:avLst>
              <a:gd fmla="val 12500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Bibel</a:t>
            </a:r>
            <a:endParaRPr/>
          </a:p>
        </p:txBody>
      </p:sp>
      <p:sp>
        <p:nvSpPr>
          <p:cNvPr id="842" name="Google Shape;842;p62"/>
          <p:cNvSpPr/>
          <p:nvPr/>
        </p:nvSpPr>
        <p:spPr>
          <a:xfrm>
            <a:off x="2971800" y="4267200"/>
            <a:ext cx="1066800" cy="533400"/>
          </a:xfrm>
          <a:prstGeom prst="verticalScrol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Gesetz</a:t>
            </a:r>
            <a:endParaRPr/>
          </a:p>
        </p:txBody>
      </p:sp>
      <p:sp>
        <p:nvSpPr>
          <p:cNvPr id="843" name="Google Shape;843;p62"/>
          <p:cNvSpPr/>
          <p:nvPr/>
        </p:nvSpPr>
        <p:spPr>
          <a:xfrm>
            <a:off x="3962400" y="4267200"/>
            <a:ext cx="1143000" cy="533400"/>
          </a:xfrm>
          <a:prstGeom prst="verticalScrol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Proph.</a:t>
            </a:r>
            <a:endParaRPr/>
          </a:p>
        </p:txBody>
      </p:sp>
      <p:pic>
        <p:nvPicPr>
          <p:cNvPr id="844" name="Google Shape;84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3886200"/>
            <a:ext cx="22098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62"/>
          <p:cNvSpPr txBox="1"/>
          <p:nvPr/>
        </p:nvSpPr>
        <p:spPr>
          <a:xfrm>
            <a:off x="3810000" y="3886200"/>
            <a:ext cx="1066800" cy="466725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 </a:t>
            </a:r>
            <a:endParaRPr/>
          </a:p>
        </p:txBody>
      </p:sp>
      <p:sp>
        <p:nvSpPr>
          <p:cNvPr id="846" name="Google Shape;846;p62"/>
          <p:cNvSpPr txBox="1"/>
          <p:nvPr/>
        </p:nvSpPr>
        <p:spPr>
          <a:xfrm>
            <a:off x="5105400" y="4881562"/>
            <a:ext cx="3581400" cy="528637"/>
          </a:xfrm>
          <a:prstGeom prst="rect">
            <a:avLst/>
          </a:prstGeom>
          <a:solidFill>
            <a:srgbClr val="CC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 Frz. Revolution!</a:t>
            </a:r>
            <a:endParaRPr/>
          </a:p>
        </p:txBody>
      </p:sp>
      <p:sp>
        <p:nvSpPr>
          <p:cNvPr id="847" name="Google Shape;847;p62"/>
          <p:cNvSpPr txBox="1"/>
          <p:nvPr/>
        </p:nvSpPr>
        <p:spPr>
          <a:xfrm>
            <a:off x="228600" y="3357562"/>
            <a:ext cx="3657600" cy="52863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 - Verfolgung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FFCC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63"/>
          <p:cNvSpPr txBox="1"/>
          <p:nvPr/>
        </p:nvSpPr>
        <p:spPr>
          <a:xfrm>
            <a:off x="6096000" y="2549525"/>
            <a:ext cx="1828800" cy="103187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Off.9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0" i="0" lang="en-US" sz="280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Die 6.Pos.</a:t>
            </a:r>
            <a:endParaRPr/>
          </a:p>
        </p:txBody>
      </p:sp>
      <p:cxnSp>
        <p:nvCxnSpPr>
          <p:cNvPr id="853" name="Google Shape;853;p63"/>
          <p:cNvCxnSpPr/>
          <p:nvPr/>
        </p:nvCxnSpPr>
        <p:spPr>
          <a:xfrm>
            <a:off x="7924800" y="2209800"/>
            <a:ext cx="0" cy="3124200"/>
          </a:xfrm>
          <a:prstGeom prst="straightConnector1">
            <a:avLst/>
          </a:prstGeom>
          <a:noFill/>
          <a:ln cap="flat" cmpd="sng" w="76200">
            <a:solidFill>
              <a:srgbClr val="CC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54" name="Google Shape;854;p63"/>
          <p:cNvSpPr txBox="1"/>
          <p:nvPr/>
        </p:nvSpPr>
        <p:spPr>
          <a:xfrm>
            <a:off x="7010400" y="1254125"/>
            <a:ext cx="1676400" cy="9556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CC6600"/>
                </a:solidFill>
                <a:latin typeface="Arial"/>
                <a:ea typeface="Arial"/>
                <a:cs typeface="Arial"/>
                <a:sym typeface="Arial"/>
              </a:rPr>
              <a:t>Ende d. Gndzt.</a:t>
            </a:r>
            <a:endParaRPr/>
          </a:p>
        </p:txBody>
      </p:sp>
      <p:cxnSp>
        <p:nvCxnSpPr>
          <p:cNvPr id="855" name="Google Shape;855;p63"/>
          <p:cNvCxnSpPr/>
          <p:nvPr/>
        </p:nvCxnSpPr>
        <p:spPr>
          <a:xfrm rot="10800000">
            <a:off x="4343400" y="2209800"/>
            <a:ext cx="0" cy="3048000"/>
          </a:xfrm>
          <a:prstGeom prst="straightConnector1">
            <a:avLst/>
          </a:prstGeom>
          <a:noFill/>
          <a:ln cap="flat" cmpd="sng" w="57150">
            <a:solidFill>
              <a:srgbClr val="99009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56" name="Google Shape;856;p63"/>
          <p:cNvSpPr/>
          <p:nvPr/>
        </p:nvSpPr>
        <p:spPr>
          <a:xfrm>
            <a:off x="2971800" y="3124200"/>
            <a:ext cx="1447800" cy="1371600"/>
          </a:xfrm>
          <a:prstGeom prst="verticalScroll">
            <a:avLst>
              <a:gd fmla="val 2989" name="adj"/>
            </a:avLst>
          </a:prstGeom>
          <a:solidFill>
            <a:srgbClr val="FFCC66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Off.10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Büch-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lein</a:t>
            </a:r>
            <a:endParaRPr/>
          </a:p>
        </p:txBody>
      </p:sp>
      <p:sp>
        <p:nvSpPr>
          <p:cNvPr id="857" name="Google Shape;857;p63"/>
          <p:cNvSpPr txBox="1"/>
          <p:nvPr/>
        </p:nvSpPr>
        <p:spPr>
          <a:xfrm>
            <a:off x="3733800" y="1676400"/>
            <a:ext cx="1219200" cy="528637"/>
          </a:xfrm>
          <a:prstGeom prst="rect">
            <a:avLst/>
          </a:prstGeom>
          <a:noFill/>
          <a:ln cap="flat" cmpd="sng" w="9525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 Black"/>
              <a:buNone/>
            </a:pPr>
            <a:r>
              <a:rPr b="1" i="0" lang="en-US" sz="2800" u="none">
                <a:solidFill>
                  <a:srgbClr val="990099"/>
                </a:solidFill>
                <a:latin typeface="Arial Black"/>
                <a:ea typeface="Arial Black"/>
                <a:cs typeface="Arial Black"/>
                <a:sym typeface="Arial Black"/>
              </a:rPr>
              <a:t>1844</a:t>
            </a:r>
            <a:endParaRPr/>
          </a:p>
        </p:txBody>
      </p:sp>
      <p:sp>
        <p:nvSpPr>
          <p:cNvPr id="858" name="Google Shape;858;p63"/>
          <p:cNvSpPr txBox="1"/>
          <p:nvPr/>
        </p:nvSpPr>
        <p:spPr>
          <a:xfrm>
            <a:off x="304800" y="4911725"/>
            <a:ext cx="2743200" cy="10318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Off.11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1260 Jahre</a:t>
            </a:r>
            <a:endParaRPr/>
          </a:p>
        </p:txBody>
      </p:sp>
      <p:sp>
        <p:nvSpPr>
          <p:cNvPr id="859" name="Google Shape;859;p63"/>
          <p:cNvSpPr txBox="1"/>
          <p:nvPr/>
        </p:nvSpPr>
        <p:spPr>
          <a:xfrm>
            <a:off x="3048000" y="5145087"/>
            <a:ext cx="685800" cy="6397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Tod</a:t>
            </a:r>
            <a:endParaRPr/>
          </a:p>
        </p:txBody>
      </p:sp>
      <p:cxnSp>
        <p:nvCxnSpPr>
          <p:cNvPr id="860" name="Google Shape;860;p63"/>
          <p:cNvCxnSpPr/>
          <p:nvPr/>
        </p:nvCxnSpPr>
        <p:spPr>
          <a:xfrm rot="10800000">
            <a:off x="3048000" y="2971800"/>
            <a:ext cx="0" cy="29718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61" name="Google Shape;861;p63"/>
          <p:cNvSpPr txBox="1"/>
          <p:nvPr/>
        </p:nvSpPr>
        <p:spPr>
          <a:xfrm>
            <a:off x="2209800" y="5943600"/>
            <a:ext cx="1219200" cy="5286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1793</a:t>
            </a:r>
            <a:endParaRPr/>
          </a:p>
        </p:txBody>
      </p:sp>
      <p:sp>
        <p:nvSpPr>
          <p:cNvPr id="862" name="Google Shape;862;p63"/>
          <p:cNvSpPr txBox="1"/>
          <p:nvPr/>
        </p:nvSpPr>
        <p:spPr>
          <a:xfrm>
            <a:off x="0" y="5943600"/>
            <a:ext cx="990600" cy="5286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533</a:t>
            </a:r>
            <a:endParaRPr/>
          </a:p>
        </p:txBody>
      </p:sp>
      <p:sp>
        <p:nvSpPr>
          <p:cNvPr id="863" name="Google Shape;863;p63"/>
          <p:cNvSpPr txBox="1"/>
          <p:nvPr/>
        </p:nvSpPr>
        <p:spPr>
          <a:xfrm>
            <a:off x="3733800" y="4876800"/>
            <a:ext cx="914400" cy="1187450"/>
          </a:xfrm>
          <a:prstGeom prst="rect">
            <a:avLst/>
          </a:prstGeom>
          <a:solidFill>
            <a:srgbClr val="B000B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Auferstehg</a:t>
            </a:r>
            <a:endParaRPr/>
          </a:p>
        </p:txBody>
      </p:sp>
      <p:sp>
        <p:nvSpPr>
          <p:cNvPr id="864" name="Google Shape;864;p63"/>
          <p:cNvSpPr txBox="1"/>
          <p:nvPr/>
        </p:nvSpPr>
        <p:spPr>
          <a:xfrm>
            <a:off x="4648200" y="5075237"/>
            <a:ext cx="3200400" cy="604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Himmelfahrt</a:t>
            </a:r>
            <a:endParaRPr/>
          </a:p>
        </p:txBody>
      </p:sp>
      <p:sp>
        <p:nvSpPr>
          <p:cNvPr id="865" name="Google Shape;865;p63"/>
          <p:cNvSpPr txBox="1"/>
          <p:nvPr/>
        </p:nvSpPr>
        <p:spPr>
          <a:xfrm>
            <a:off x="6553200" y="4800600"/>
            <a:ext cx="1447800" cy="126047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Erdbe-ben </a:t>
            </a:r>
            <a:endParaRPr/>
          </a:p>
        </p:txBody>
      </p:sp>
      <p:sp>
        <p:nvSpPr>
          <p:cNvPr id="866" name="Google Shape;866;p63"/>
          <p:cNvSpPr txBox="1"/>
          <p:nvPr/>
        </p:nvSpPr>
        <p:spPr>
          <a:xfrm>
            <a:off x="0" y="152400"/>
            <a:ext cx="9144000" cy="579437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Die Chronologie der Ereignisse von Off. 9 -11</a:t>
            </a:r>
            <a:endParaRPr/>
          </a:p>
        </p:txBody>
      </p:sp>
      <p:sp>
        <p:nvSpPr>
          <p:cNvPr id="867" name="Google Shape;867;p63"/>
          <p:cNvSpPr txBox="1"/>
          <p:nvPr/>
        </p:nvSpPr>
        <p:spPr>
          <a:xfrm>
            <a:off x="7924800" y="2328862"/>
            <a:ext cx="1219200" cy="1417637"/>
          </a:xfrm>
          <a:prstGeom prst="rect">
            <a:avLst/>
          </a:prstGeom>
          <a:solidFill>
            <a:srgbClr val="C1013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7.Pos</a:t>
            </a:r>
            <a:endParaRPr b="0" i="0" sz="2800" u="none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7 Plag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99"/>
        </a:solidFill>
      </p:bgPr>
    </p:bg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64"/>
          <p:cNvSpPr txBox="1"/>
          <p:nvPr/>
        </p:nvSpPr>
        <p:spPr>
          <a:xfrm>
            <a:off x="6400800" y="5486400"/>
            <a:ext cx="2743200" cy="105092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Zeit der Reinigung des Heiligtums</a:t>
            </a:r>
            <a:endParaRPr b="1" i="0" sz="2400" u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C10138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C10138"/>
                </a:solidFill>
                <a:latin typeface="Arial"/>
                <a:ea typeface="Arial"/>
                <a:cs typeface="Arial"/>
                <a:sym typeface="Arial"/>
              </a:rPr>
              <a:t>U- GERICHT</a:t>
            </a:r>
            <a:r>
              <a:rPr b="1" i="0" lang="en-US" sz="2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873" name="Google Shape;873;p64"/>
          <p:cNvSpPr txBox="1"/>
          <p:nvPr/>
        </p:nvSpPr>
        <p:spPr>
          <a:xfrm>
            <a:off x="0" y="0"/>
            <a:ext cx="9144000" cy="528637"/>
          </a:xfrm>
          <a:prstGeom prst="rect">
            <a:avLst/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Zeit und der Ablauf der Ereignisse von Off.10</a:t>
            </a:r>
            <a:endParaRPr/>
          </a:p>
        </p:txBody>
      </p:sp>
      <p:sp>
        <p:nvSpPr>
          <p:cNvPr id="874" name="Google Shape;874;p64"/>
          <p:cNvSpPr txBox="1"/>
          <p:nvPr/>
        </p:nvSpPr>
        <p:spPr>
          <a:xfrm>
            <a:off x="4648200" y="609600"/>
            <a:ext cx="2362200" cy="83185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Der Engel mit dem Büchlein</a:t>
            </a:r>
            <a:endParaRPr/>
          </a:p>
        </p:txBody>
      </p:sp>
      <p:sp>
        <p:nvSpPr>
          <p:cNvPr id="875" name="Google Shape;875;p64"/>
          <p:cNvSpPr txBox="1"/>
          <p:nvPr/>
        </p:nvSpPr>
        <p:spPr>
          <a:xfrm>
            <a:off x="4648200" y="1530350"/>
            <a:ext cx="2362200" cy="83185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Der Schwur des Engels in Off.10</a:t>
            </a:r>
            <a:endParaRPr/>
          </a:p>
        </p:txBody>
      </p:sp>
      <p:sp>
        <p:nvSpPr>
          <p:cNvPr id="876" name="Google Shape;876;p64"/>
          <p:cNvSpPr txBox="1"/>
          <p:nvPr/>
        </p:nvSpPr>
        <p:spPr>
          <a:xfrm>
            <a:off x="762000" y="5562600"/>
            <a:ext cx="4572000" cy="579437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1260 Jahre  = 2 Zeugen</a:t>
            </a:r>
            <a:endParaRPr/>
          </a:p>
        </p:txBody>
      </p:sp>
      <p:sp>
        <p:nvSpPr>
          <p:cNvPr id="877" name="Google Shape;877;p64"/>
          <p:cNvSpPr txBox="1"/>
          <p:nvPr/>
        </p:nvSpPr>
        <p:spPr>
          <a:xfrm>
            <a:off x="8153400" y="3087687"/>
            <a:ext cx="990600" cy="493712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7.Pos.</a:t>
            </a:r>
            <a:endParaRPr/>
          </a:p>
        </p:txBody>
      </p:sp>
      <p:sp>
        <p:nvSpPr>
          <p:cNvPr id="878" name="Google Shape;878;p64"/>
          <p:cNvSpPr txBox="1"/>
          <p:nvPr/>
        </p:nvSpPr>
        <p:spPr>
          <a:xfrm>
            <a:off x="6400800" y="3886200"/>
            <a:ext cx="2743200" cy="4572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Abermals weissagen</a:t>
            </a:r>
            <a:endParaRPr/>
          </a:p>
        </p:txBody>
      </p:sp>
      <p:sp>
        <p:nvSpPr>
          <p:cNvPr id="879" name="Google Shape;879;p64"/>
          <p:cNvSpPr/>
          <p:nvPr/>
        </p:nvSpPr>
        <p:spPr>
          <a:xfrm>
            <a:off x="0" y="2362200"/>
            <a:ext cx="6400800" cy="762000"/>
          </a:xfrm>
          <a:prstGeom prst="leftArrow">
            <a:avLst>
              <a:gd fmla="val 1527" name="adj1"/>
              <a:gd fmla="val 2295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2300 A.+ M.     </a:t>
            </a:r>
            <a:endParaRPr/>
          </a:p>
        </p:txBody>
      </p:sp>
      <p:cxnSp>
        <p:nvCxnSpPr>
          <p:cNvPr id="880" name="Google Shape;880;p64"/>
          <p:cNvCxnSpPr/>
          <p:nvPr/>
        </p:nvCxnSpPr>
        <p:spPr>
          <a:xfrm rot="10800000">
            <a:off x="6400800" y="2362200"/>
            <a:ext cx="0" cy="4267200"/>
          </a:xfrm>
          <a:prstGeom prst="straightConnector1">
            <a:avLst/>
          </a:prstGeom>
          <a:noFill/>
          <a:ln cap="flat" cmpd="sng" w="57150">
            <a:solidFill>
              <a:srgbClr val="CC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81" name="Google Shape;881;p64"/>
          <p:cNvSpPr txBox="1"/>
          <p:nvPr/>
        </p:nvSpPr>
        <p:spPr>
          <a:xfrm>
            <a:off x="5867400" y="3114675"/>
            <a:ext cx="838200" cy="466725"/>
          </a:xfrm>
          <a:prstGeom prst="rect">
            <a:avLst/>
          </a:prstGeom>
          <a:solidFill>
            <a:srgbClr val="CC3300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1844</a:t>
            </a:r>
            <a:endParaRPr/>
          </a:p>
        </p:txBody>
      </p:sp>
      <p:sp>
        <p:nvSpPr>
          <p:cNvPr id="882" name="Google Shape;882;p64"/>
          <p:cNvSpPr/>
          <p:nvPr/>
        </p:nvSpPr>
        <p:spPr>
          <a:xfrm>
            <a:off x="5334000" y="3733800"/>
            <a:ext cx="1143000" cy="838200"/>
          </a:xfrm>
          <a:prstGeom prst="verticalScroll">
            <a:avLst>
              <a:gd fmla="val 2989" name="adj"/>
            </a:avLst>
          </a:prstGeom>
          <a:solidFill>
            <a:srgbClr val="FFCC66"/>
          </a:solidFill>
          <a:ln cap="flat" cmpd="sng" w="95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Büch-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lein</a:t>
            </a:r>
            <a:endParaRPr/>
          </a:p>
        </p:txBody>
      </p:sp>
      <p:sp>
        <p:nvSpPr>
          <p:cNvPr id="883" name="Google Shape;883;p64"/>
          <p:cNvSpPr txBox="1"/>
          <p:nvPr/>
        </p:nvSpPr>
        <p:spPr>
          <a:xfrm>
            <a:off x="5334000" y="4664075"/>
            <a:ext cx="1143000" cy="822325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990033"/>
                </a:solidFill>
                <a:latin typeface="Arial Narrow"/>
                <a:ea typeface="Arial Narrow"/>
                <a:cs typeface="Arial Narrow"/>
                <a:sym typeface="Arial Narrow"/>
              </a:rPr>
              <a:t>Enttäu-        schung</a:t>
            </a:r>
            <a:endParaRPr/>
          </a:p>
        </p:txBody>
      </p:sp>
      <p:sp>
        <p:nvSpPr>
          <p:cNvPr id="884" name="Google Shape;884;p64"/>
          <p:cNvSpPr txBox="1"/>
          <p:nvPr/>
        </p:nvSpPr>
        <p:spPr>
          <a:xfrm>
            <a:off x="6400800" y="4572000"/>
            <a:ext cx="2743200" cy="89535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MESSEN DES Tempels</a:t>
            </a:r>
            <a:endParaRPr/>
          </a:p>
        </p:txBody>
      </p:sp>
      <p:sp>
        <p:nvSpPr>
          <p:cNvPr id="885" name="Google Shape;885;p64"/>
          <p:cNvSpPr txBox="1"/>
          <p:nvPr/>
        </p:nvSpPr>
        <p:spPr>
          <a:xfrm>
            <a:off x="6400800" y="2443162"/>
            <a:ext cx="2743200" cy="6032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Keine Zeit mehr !  </a:t>
            </a:r>
            <a:endParaRPr/>
          </a:p>
        </p:txBody>
      </p:sp>
      <p:sp>
        <p:nvSpPr>
          <p:cNvPr id="886" name="Google Shape;886;p64"/>
          <p:cNvSpPr txBox="1"/>
          <p:nvPr/>
        </p:nvSpPr>
        <p:spPr>
          <a:xfrm>
            <a:off x="381000" y="6172200"/>
            <a:ext cx="762000" cy="466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533</a:t>
            </a:r>
            <a:endParaRPr/>
          </a:p>
        </p:txBody>
      </p:sp>
      <p:sp>
        <p:nvSpPr>
          <p:cNvPr id="887" name="Google Shape;887;p64"/>
          <p:cNvSpPr txBox="1"/>
          <p:nvPr/>
        </p:nvSpPr>
        <p:spPr>
          <a:xfrm>
            <a:off x="4886325" y="6172200"/>
            <a:ext cx="838200" cy="466725"/>
          </a:xfrm>
          <a:prstGeom prst="rect">
            <a:avLst/>
          </a:prstGeom>
          <a:solidFill>
            <a:srgbClr val="A50021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1793</a:t>
            </a:r>
            <a:endParaRPr/>
          </a:p>
        </p:txBody>
      </p:sp>
      <p:cxnSp>
        <p:nvCxnSpPr>
          <p:cNvPr id="888" name="Google Shape;888;p64"/>
          <p:cNvCxnSpPr/>
          <p:nvPr/>
        </p:nvCxnSpPr>
        <p:spPr>
          <a:xfrm rot="10800000">
            <a:off x="5334000" y="3124200"/>
            <a:ext cx="0" cy="3048000"/>
          </a:xfrm>
          <a:prstGeom prst="straightConnector1">
            <a:avLst/>
          </a:prstGeom>
          <a:noFill/>
          <a:ln cap="flat" cmpd="sng" w="57150">
            <a:solidFill>
              <a:srgbClr val="CC0000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65"/>
          <p:cNvSpPr txBox="1"/>
          <p:nvPr/>
        </p:nvSpPr>
        <p:spPr>
          <a:xfrm>
            <a:off x="827087" y="765175"/>
            <a:ext cx="7239000" cy="6572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DIE ZEIT DER 7. POSAUNE</a:t>
            </a:r>
            <a:endParaRPr/>
          </a:p>
        </p:txBody>
      </p:sp>
      <p:sp>
        <p:nvSpPr>
          <p:cNvPr id="894" name="Google Shape;894;p65"/>
          <p:cNvSpPr txBox="1"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 i e   7  P l a g e n</a:t>
            </a:r>
            <a:endParaRPr/>
          </a:p>
        </p:txBody>
      </p:sp>
      <p:cxnSp>
        <p:nvCxnSpPr>
          <p:cNvPr id="895" name="Google Shape;895;p65"/>
          <p:cNvCxnSpPr/>
          <p:nvPr/>
        </p:nvCxnSpPr>
        <p:spPr>
          <a:xfrm>
            <a:off x="8077200" y="1219200"/>
            <a:ext cx="0" cy="563880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96" name="Google Shape;896;p65"/>
          <p:cNvSpPr txBox="1"/>
          <p:nvPr/>
        </p:nvSpPr>
        <p:spPr>
          <a:xfrm>
            <a:off x="7696200" y="762000"/>
            <a:ext cx="762000" cy="46672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WK</a:t>
            </a:r>
            <a:endParaRPr/>
          </a:p>
        </p:txBody>
      </p:sp>
      <p:sp>
        <p:nvSpPr>
          <p:cNvPr id="897" name="Google Shape;897;p65"/>
          <p:cNvSpPr txBox="1"/>
          <p:nvPr/>
        </p:nvSpPr>
        <p:spPr>
          <a:xfrm>
            <a:off x="8534400" y="1219200"/>
            <a:ext cx="381000" cy="556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1000 </a:t>
            </a:r>
            <a:endParaRPr/>
          </a:p>
          <a:p>
            <a:pPr indent="0" lvl="0" marL="0" marR="0" rtl="0" algn="l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Jahre</a:t>
            </a:r>
            <a:endParaRPr/>
          </a:p>
        </p:txBody>
      </p:sp>
      <p:cxnSp>
        <p:nvCxnSpPr>
          <p:cNvPr id="898" name="Google Shape;898;p65"/>
          <p:cNvCxnSpPr/>
          <p:nvPr/>
        </p:nvCxnSpPr>
        <p:spPr>
          <a:xfrm flipH="1">
            <a:off x="827087" y="1447800"/>
            <a:ext cx="11112" cy="478948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99" name="Google Shape;899;p65"/>
          <p:cNvSpPr txBox="1"/>
          <p:nvPr/>
        </p:nvSpPr>
        <p:spPr>
          <a:xfrm>
            <a:off x="1295400" y="3352800"/>
            <a:ext cx="6781800" cy="51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3. Plage</a:t>
            </a:r>
            <a:r>
              <a:rPr b="1" i="0" lang="en-US" sz="2800" u="none">
                <a:solidFill>
                  <a:srgbClr val="FAF4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r>
              <a:rPr b="1" i="0" lang="en-US" sz="2800" u="none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rPr>
              <a:t>FLÜSSE  + BRUNNEN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zu   </a:t>
            </a:r>
            <a:r>
              <a:rPr b="1" i="0" lang="en-US" sz="28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 Blut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/>
          </a:p>
        </p:txBody>
      </p:sp>
      <p:sp>
        <p:nvSpPr>
          <p:cNvPr id="900" name="Google Shape;900;p65"/>
          <p:cNvSpPr txBox="1"/>
          <p:nvPr/>
        </p:nvSpPr>
        <p:spPr>
          <a:xfrm>
            <a:off x="1447800" y="3962400"/>
            <a:ext cx="6629400" cy="519112"/>
          </a:xfrm>
          <a:prstGeom prst="rect">
            <a:avLst/>
          </a:prstGeom>
          <a:solidFill>
            <a:srgbClr val="FAF4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A3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EC5A32"/>
                </a:solidFill>
                <a:latin typeface="Arial Narrow"/>
                <a:ea typeface="Arial Narrow"/>
                <a:cs typeface="Arial Narrow"/>
                <a:sym typeface="Arial Narrow"/>
              </a:rPr>
              <a:t>4. Plage</a:t>
            </a:r>
            <a:r>
              <a:rPr b="1" i="0" lang="en-US" sz="28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SONNE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</a:t>
            </a:r>
            <a:r>
              <a:rPr b="1" i="0" lang="en-US" sz="2800" u="none">
                <a:solidFill>
                  <a:srgbClr val="990033"/>
                </a:solidFill>
                <a:latin typeface="Arial Narrow"/>
                <a:ea typeface="Arial Narrow"/>
                <a:cs typeface="Arial Narrow"/>
                <a:sym typeface="Arial Narrow"/>
              </a:rPr>
              <a:t>Hitze</a:t>
            </a:r>
            <a:endParaRPr/>
          </a:p>
        </p:txBody>
      </p:sp>
      <p:sp>
        <p:nvSpPr>
          <p:cNvPr id="901" name="Google Shape;901;p65"/>
          <p:cNvSpPr txBox="1"/>
          <p:nvPr/>
        </p:nvSpPr>
        <p:spPr>
          <a:xfrm>
            <a:off x="838200" y="4800600"/>
            <a:ext cx="7239000" cy="5191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5. Plage.                   Finsternis</a:t>
            </a:r>
            <a:endParaRPr/>
          </a:p>
        </p:txBody>
      </p:sp>
      <p:sp>
        <p:nvSpPr>
          <p:cNvPr id="902" name="Google Shape;902;p65"/>
          <p:cNvSpPr txBox="1"/>
          <p:nvPr/>
        </p:nvSpPr>
        <p:spPr>
          <a:xfrm>
            <a:off x="1447800" y="5410200"/>
            <a:ext cx="6629400" cy="519112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6. Plage     	        </a:t>
            </a: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Harmagedon  (Euphrat)</a:t>
            </a:r>
            <a:endParaRPr/>
          </a:p>
        </p:txBody>
      </p:sp>
      <p:sp>
        <p:nvSpPr>
          <p:cNvPr id="903" name="Google Shape;903;p65"/>
          <p:cNvSpPr txBox="1"/>
          <p:nvPr/>
        </p:nvSpPr>
        <p:spPr>
          <a:xfrm>
            <a:off x="5562600" y="5973762"/>
            <a:ext cx="2514600" cy="88423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7. Plage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Stimmen, Erdbeben, Hagel  ...</a:t>
            </a:r>
            <a:endParaRPr/>
          </a:p>
        </p:txBody>
      </p:sp>
      <p:sp>
        <p:nvSpPr>
          <p:cNvPr id="904" name="Google Shape;904;p65"/>
          <p:cNvSpPr txBox="1"/>
          <p:nvPr/>
        </p:nvSpPr>
        <p:spPr>
          <a:xfrm>
            <a:off x="0" y="6275387"/>
            <a:ext cx="2362200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Ende Gndzt.</a:t>
            </a:r>
            <a:endParaRPr/>
          </a:p>
        </p:txBody>
      </p:sp>
      <p:sp>
        <p:nvSpPr>
          <p:cNvPr id="905" name="Google Shape;905;p65"/>
          <p:cNvSpPr txBox="1"/>
          <p:nvPr/>
        </p:nvSpPr>
        <p:spPr>
          <a:xfrm>
            <a:off x="1066800" y="2743200"/>
            <a:ext cx="7010400" cy="51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 2. Plage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b="1" i="0" lang="en-US" sz="2800" u="none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rPr>
              <a:t> MEER</a:t>
            </a:r>
            <a:r>
              <a:rPr b="1" i="0" lang="en-US" sz="2800" u="non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b="1" i="0" lang="en-US" sz="2800" u="sng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alle</a:t>
            </a:r>
            <a:r>
              <a:rPr b="1" i="0" lang="en-US" sz="28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 Kreaturen sterben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</a:t>
            </a:r>
            <a:endParaRPr/>
          </a:p>
        </p:txBody>
      </p:sp>
      <p:sp>
        <p:nvSpPr>
          <p:cNvPr id="906" name="Google Shape;906;p65"/>
          <p:cNvSpPr txBox="1"/>
          <p:nvPr/>
        </p:nvSpPr>
        <p:spPr>
          <a:xfrm>
            <a:off x="838200" y="2133600"/>
            <a:ext cx="7239000" cy="51911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A50021"/>
                </a:solidFill>
                <a:latin typeface="Arial Narrow"/>
                <a:ea typeface="Arial Narrow"/>
                <a:cs typeface="Arial Narrow"/>
                <a:sym typeface="Arial Narrow"/>
              </a:rPr>
              <a:t>1. Plage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</a:t>
            </a:r>
            <a:r>
              <a:rPr b="1" i="0" lang="en-US" sz="2800" u="none">
                <a:solidFill>
                  <a:srgbClr val="CC3300"/>
                </a:solidFill>
                <a:latin typeface="Arial Narrow"/>
                <a:ea typeface="Arial Narrow"/>
                <a:cs typeface="Arial Narrow"/>
                <a:sym typeface="Arial Narrow"/>
              </a:rPr>
              <a:t>ERDE 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Geschwüre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907" name="Google Shape;907;p65"/>
          <p:cNvSpPr txBox="1"/>
          <p:nvPr/>
        </p:nvSpPr>
        <p:spPr>
          <a:xfrm>
            <a:off x="179387" y="1125537"/>
            <a:ext cx="533400" cy="5021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A004B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BA004B"/>
                </a:solidFill>
                <a:latin typeface="Arial Black"/>
                <a:ea typeface="Arial Black"/>
                <a:cs typeface="Arial Black"/>
                <a:sym typeface="Arial Black"/>
              </a:rPr>
              <a:t>6.  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A004B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BA004B"/>
                </a:solidFill>
                <a:latin typeface="Arial Black"/>
                <a:ea typeface="Arial Black"/>
                <a:cs typeface="Arial Black"/>
                <a:sym typeface="Arial Black"/>
              </a:rPr>
              <a:t>O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BA004B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BA004B"/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BA004B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BA004B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BA004B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BA004B"/>
                </a:solidFill>
                <a:latin typeface="Arial Black"/>
                <a:ea typeface="Arial Black"/>
                <a:cs typeface="Arial Black"/>
                <a:sym typeface="Arial Black"/>
              </a:rPr>
              <a:t>U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BA004B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BA004B"/>
                </a:solidFill>
                <a:latin typeface="Arial Black"/>
                <a:ea typeface="Arial Black"/>
                <a:cs typeface="Arial Black"/>
                <a:sym typeface="Arial Black"/>
              </a:rPr>
              <a:t>N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BA004B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BA004B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endParaRPr/>
          </a:p>
        </p:txBody>
      </p:sp>
      <p:sp>
        <p:nvSpPr>
          <p:cNvPr id="908" name="Google Shape;908;p65"/>
          <p:cNvSpPr txBox="1"/>
          <p:nvPr/>
        </p:nvSpPr>
        <p:spPr>
          <a:xfrm>
            <a:off x="838200" y="1447800"/>
            <a:ext cx="1066800" cy="5191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1.Pl.</a:t>
            </a:r>
            <a:endParaRPr/>
          </a:p>
        </p:txBody>
      </p:sp>
      <p:sp>
        <p:nvSpPr>
          <p:cNvPr id="909" name="Google Shape;909;p65"/>
          <p:cNvSpPr txBox="1"/>
          <p:nvPr/>
        </p:nvSpPr>
        <p:spPr>
          <a:xfrm>
            <a:off x="1905000" y="1447800"/>
            <a:ext cx="1066800" cy="51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2.Pl.</a:t>
            </a:r>
            <a:endParaRPr/>
          </a:p>
        </p:txBody>
      </p:sp>
      <p:sp>
        <p:nvSpPr>
          <p:cNvPr id="910" name="Google Shape;910;p65"/>
          <p:cNvSpPr txBox="1"/>
          <p:nvPr/>
        </p:nvSpPr>
        <p:spPr>
          <a:xfrm>
            <a:off x="2971800" y="1447800"/>
            <a:ext cx="990600" cy="51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3.Pl.</a:t>
            </a:r>
            <a:endParaRPr/>
          </a:p>
        </p:txBody>
      </p:sp>
      <p:sp>
        <p:nvSpPr>
          <p:cNvPr id="911" name="Google Shape;911;p65"/>
          <p:cNvSpPr txBox="1"/>
          <p:nvPr/>
        </p:nvSpPr>
        <p:spPr>
          <a:xfrm>
            <a:off x="4953000" y="1447800"/>
            <a:ext cx="990600" cy="5191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5.Pl.</a:t>
            </a:r>
            <a:endParaRPr/>
          </a:p>
        </p:txBody>
      </p:sp>
      <p:sp>
        <p:nvSpPr>
          <p:cNvPr id="912" name="Google Shape;912;p65"/>
          <p:cNvSpPr txBox="1"/>
          <p:nvPr/>
        </p:nvSpPr>
        <p:spPr>
          <a:xfrm>
            <a:off x="5943600" y="1447800"/>
            <a:ext cx="1066800" cy="519112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6.Pl.</a:t>
            </a:r>
            <a:endParaRPr/>
          </a:p>
        </p:txBody>
      </p:sp>
      <p:sp>
        <p:nvSpPr>
          <p:cNvPr id="913" name="Google Shape;913;p65"/>
          <p:cNvSpPr txBox="1"/>
          <p:nvPr/>
        </p:nvSpPr>
        <p:spPr>
          <a:xfrm>
            <a:off x="7010400" y="1447800"/>
            <a:ext cx="1066800" cy="519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7.Pl.</a:t>
            </a:r>
            <a:endParaRPr/>
          </a:p>
        </p:txBody>
      </p:sp>
      <p:sp>
        <p:nvSpPr>
          <p:cNvPr id="914" name="Google Shape;914;p65"/>
          <p:cNvSpPr txBox="1"/>
          <p:nvPr/>
        </p:nvSpPr>
        <p:spPr>
          <a:xfrm>
            <a:off x="3962400" y="1447800"/>
            <a:ext cx="990600" cy="519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A3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EC5A32"/>
                </a:solidFill>
                <a:latin typeface="Arial Narrow"/>
                <a:ea typeface="Arial Narrow"/>
                <a:cs typeface="Arial Narrow"/>
                <a:sym typeface="Arial Narrow"/>
              </a:rPr>
              <a:t>4.Pl.</a:t>
            </a:r>
            <a:endParaRPr/>
          </a:p>
        </p:txBody>
      </p:sp>
      <p:sp>
        <p:nvSpPr>
          <p:cNvPr id="915" name="Google Shape;915;p65"/>
          <p:cNvSpPr txBox="1"/>
          <p:nvPr/>
        </p:nvSpPr>
        <p:spPr>
          <a:xfrm>
            <a:off x="755650" y="5876925"/>
            <a:ext cx="4824412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Höhepunkt im Kampf geg. Gottes Volk.    Universeller Todeserlaß!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66"/>
          <p:cNvSpPr txBox="1"/>
          <p:nvPr/>
        </p:nvSpPr>
        <p:spPr>
          <a:xfrm>
            <a:off x="304800" y="304800"/>
            <a:ext cx="8534400" cy="6022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>
              <a:solidFill>
                <a:srgbClr val="C101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138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C10138"/>
                </a:solidFill>
                <a:latin typeface="Arial"/>
                <a:ea typeface="Arial"/>
                <a:cs typeface="Arial"/>
                <a:sym typeface="Arial"/>
              </a:rPr>
              <a:t>Ein besonderer Befehl zum Beginn          der Zeit der Trübsal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Viele werden zur Ruhe gelegt werden, um zu schlafen bevor </a:t>
            </a:r>
            <a:r>
              <a:rPr b="1" i="1" lang="en-US" sz="2400" u="none">
                <a:solidFill>
                  <a:srgbClr val="C10138"/>
                </a:solidFill>
                <a:latin typeface="Arial"/>
                <a:ea typeface="Arial"/>
                <a:cs typeface="Arial"/>
                <a:sym typeface="Arial"/>
              </a:rPr>
              <a:t>der </a:t>
            </a:r>
            <a:r>
              <a:rPr b="1" i="1" lang="en-US" sz="2400" u="sng">
                <a:solidFill>
                  <a:srgbClr val="C10138"/>
                </a:solidFill>
                <a:latin typeface="Arial"/>
                <a:ea typeface="Arial"/>
                <a:cs typeface="Arial"/>
                <a:sym typeface="Arial"/>
              </a:rPr>
              <a:t>feurige Befehl</a:t>
            </a:r>
            <a:r>
              <a:rPr b="1" i="1" lang="en-US" sz="2400" u="none">
                <a:solidFill>
                  <a:srgbClr val="C101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400" u="sng">
                <a:solidFill>
                  <a:srgbClr val="C10138"/>
                </a:solidFill>
                <a:latin typeface="Arial"/>
                <a:ea typeface="Arial"/>
                <a:cs typeface="Arial"/>
                <a:sym typeface="Arial"/>
              </a:rPr>
              <a:t>der Zeit der Trübsal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über die Erde kommen wird. " (Crisis ahead  S. 112)</a:t>
            </a:r>
            <a:endParaRPr b="1" i="0" sz="2800" u="none">
              <a:solidFill>
                <a:srgbClr val="C101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Ist damit der Befehl in Off. 9,13-14 gemeint?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"Der Anfang der Zeit der Trübsal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", der hier erwähnt ist, bezieht sich nicht auf die Zeit, wenn die Plagen ausgegossen werden, sondern auf eine kurze Zeit vorher, während</a:t>
            </a:r>
            <a:r>
              <a:rPr b="1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Christus (noch) im Heiligtum ist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.“						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White "Erfahrungen und Gesichte" S 76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7"/>
          <p:cNvSpPr txBox="1"/>
          <p:nvPr/>
        </p:nvSpPr>
        <p:spPr>
          <a:xfrm>
            <a:off x="0" y="0"/>
            <a:ext cx="9144000" cy="11906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Ereignisse am Beginn und während der                            7. Posaune bzw. des 3.WEHE   </a:t>
            </a:r>
            <a:r>
              <a:rPr b="1" i="0" lang="en-US" sz="28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(Off. 11,18)</a:t>
            </a:r>
            <a:endParaRPr/>
          </a:p>
        </p:txBody>
      </p:sp>
      <p:sp>
        <p:nvSpPr>
          <p:cNvPr id="926" name="Google Shape;926;p67"/>
          <p:cNvSpPr txBox="1"/>
          <p:nvPr/>
        </p:nvSpPr>
        <p:spPr>
          <a:xfrm>
            <a:off x="2590800" y="1219200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7" name="Google Shape;927;p67"/>
          <p:cNvSpPr txBox="1"/>
          <p:nvPr/>
        </p:nvSpPr>
        <p:spPr>
          <a:xfrm>
            <a:off x="228600" y="1371600"/>
            <a:ext cx="8915400" cy="2195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Arial Narrow"/>
              <a:buChar char="•"/>
            </a:pPr>
            <a:r>
              <a:rPr b="1" i="0" lang="en-US" sz="32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Die Nationen sind zornig geworden </a:t>
            </a:r>
            <a:r>
              <a:rPr b="1" i="0" lang="en-US" sz="32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 waren zornig )</a:t>
            </a:r>
            <a:endParaRPr b="1" i="0" sz="3200" u="none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00B0"/>
              </a:buClr>
              <a:buSzPts val="3200"/>
              <a:buFont typeface="Arial Narrow"/>
              <a:buChar char="•"/>
            </a:pPr>
            <a:r>
              <a:rPr b="1" i="0" lang="en-US" sz="3200" u="none">
                <a:solidFill>
                  <a:srgbClr val="B000B0"/>
                </a:solidFill>
                <a:latin typeface="Arial Narrow"/>
                <a:ea typeface="Arial Narrow"/>
                <a:cs typeface="Arial Narrow"/>
                <a:sym typeface="Arial Narrow"/>
              </a:rPr>
              <a:t>da ist gekommen</a:t>
            </a:r>
            <a:r>
              <a:rPr b="1" i="0" lang="en-US" sz="32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3200" u="none">
                <a:solidFill>
                  <a:srgbClr val="B000B0"/>
                </a:solidFill>
                <a:latin typeface="Arial Narrow"/>
                <a:ea typeface="Arial Narrow"/>
                <a:cs typeface="Arial Narrow"/>
                <a:sym typeface="Arial Narrow"/>
              </a:rPr>
              <a:t>dein Zorn,</a:t>
            </a:r>
            <a:endParaRPr b="1" i="0" sz="2800" u="none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Arial Narrow"/>
              <a:buChar char="•"/>
            </a:pPr>
            <a:r>
              <a:rPr b="1" i="0" lang="en-US" sz="3200" u="none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rPr>
              <a:t>und die Zeit zu richten die Toten...</a:t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	Welche Zeit ist damit gemeint?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928" name="Google Shape;928;p67"/>
          <p:cNvSpPr txBox="1"/>
          <p:nvPr/>
        </p:nvSpPr>
        <p:spPr>
          <a:xfrm>
            <a:off x="381000" y="3733800"/>
            <a:ext cx="8382000" cy="27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"Ich sah, daß der </a:t>
            </a:r>
            <a:r>
              <a:rPr b="1" i="1" lang="en-US" sz="2800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Grimm der Völker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der </a:t>
            </a:r>
            <a:r>
              <a:rPr b="1" i="1" lang="en-US" sz="2800" u="sng">
                <a:solidFill>
                  <a:srgbClr val="B000B0"/>
                </a:solidFill>
                <a:latin typeface="Arial"/>
                <a:ea typeface="Arial"/>
                <a:cs typeface="Arial"/>
                <a:sym typeface="Arial"/>
              </a:rPr>
              <a:t>Zorn Gottes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b="0" i="1" lang="en-US" sz="2800" u="sng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die Zeit, die Toten zu richten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verschiedene Ereignisse waren, die 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einander folgen;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auch daß </a:t>
            </a:r>
            <a:r>
              <a:rPr b="0" i="1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Michael sich noch nicht aufgemacht,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 daß die </a:t>
            </a:r>
            <a:r>
              <a:rPr b="0" i="1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Zeit der Trübsal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wie noch keine gewesen ist, noch nicht angefangen</a:t>
            </a:r>
            <a:r>
              <a:rPr b="0" i="1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hat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  				         EG, 27; ABC VII, 805)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8"/>
          <p:cNvSpPr txBox="1"/>
          <p:nvPr/>
        </p:nvSpPr>
        <p:spPr>
          <a:xfrm>
            <a:off x="228600" y="2590800"/>
            <a:ext cx="4495800" cy="94615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Grimm (Zorn)          der Völker</a:t>
            </a:r>
            <a:endParaRPr/>
          </a:p>
        </p:txBody>
      </p:sp>
      <p:sp>
        <p:nvSpPr>
          <p:cNvPr id="934" name="Google Shape;934;p68"/>
          <p:cNvSpPr txBox="1"/>
          <p:nvPr/>
        </p:nvSpPr>
        <p:spPr>
          <a:xfrm>
            <a:off x="4724400" y="2971800"/>
            <a:ext cx="1905000" cy="946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Der Zorn         Gottes</a:t>
            </a:r>
            <a:endParaRPr/>
          </a:p>
        </p:txBody>
      </p:sp>
      <p:sp>
        <p:nvSpPr>
          <p:cNvPr id="935" name="Google Shape;935;p68"/>
          <p:cNvSpPr txBox="1"/>
          <p:nvPr/>
        </p:nvSpPr>
        <p:spPr>
          <a:xfrm>
            <a:off x="6629400" y="3733800"/>
            <a:ext cx="2286000" cy="1373187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Die Zeit die Toten zu richten</a:t>
            </a:r>
            <a:endParaRPr/>
          </a:p>
        </p:txBody>
      </p:sp>
      <p:sp>
        <p:nvSpPr>
          <p:cNvPr id="936" name="Google Shape;936;p68"/>
          <p:cNvSpPr txBox="1"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Drei verschiedene und aufeinanderfolgende Ereignisse!</a:t>
            </a:r>
            <a:endParaRPr/>
          </a:p>
        </p:txBody>
      </p:sp>
      <p:sp>
        <p:nvSpPr>
          <p:cNvPr id="937" name="Google Shape;937;p68"/>
          <p:cNvSpPr txBox="1"/>
          <p:nvPr/>
        </p:nvSpPr>
        <p:spPr>
          <a:xfrm>
            <a:off x="152400" y="3657600"/>
            <a:ext cx="4572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Seit wann gibt es zornige Nationen?       </a:t>
            </a: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Amos 1,11</a:t>
            </a:r>
            <a:endParaRPr/>
          </a:p>
        </p:txBody>
      </p:sp>
      <p:sp>
        <p:nvSpPr>
          <p:cNvPr id="938" name="Google Shape;938;p68"/>
          <p:cNvSpPr txBox="1"/>
          <p:nvPr/>
        </p:nvSpPr>
        <p:spPr>
          <a:xfrm>
            <a:off x="228600" y="1263650"/>
            <a:ext cx="7010400" cy="140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Was sagt die Bibel über den  Zorn der Völker in der Geschichte der Vergangenheit?  </a:t>
            </a:r>
            <a:r>
              <a:rPr b="1" i="0" lang="en-US" sz="28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Ps. 2</a:t>
            </a:r>
            <a:endParaRPr b="1" i="0" sz="3200" u="none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9" name="Google Shape;939;p68"/>
          <p:cNvSpPr txBox="1"/>
          <p:nvPr/>
        </p:nvSpPr>
        <p:spPr>
          <a:xfrm>
            <a:off x="152400" y="4665662"/>
            <a:ext cx="5486400" cy="173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Was sagt die Bibel über den Zorn der Völker am Ende der Zeit? 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Matth. 24, 8-9;      Off.11,18;</a:t>
            </a:r>
            <a:endParaRPr/>
          </a:p>
          <a:p>
            <a:pPr indent="-381000" lvl="0" marL="381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Off. 12,17;   Off. 16,13;	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 Hes. 38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69"/>
          <p:cNvSpPr txBox="1"/>
          <p:nvPr/>
        </p:nvSpPr>
        <p:spPr>
          <a:xfrm>
            <a:off x="381000" y="228600"/>
            <a:ext cx="8458200" cy="60436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Arial Narrow"/>
              <a:buNone/>
            </a:pPr>
            <a:r>
              <a:rPr b="1" i="0" lang="en-US" sz="3600" u="sng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Der zukünftige Zorn der Nationen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1" sz="28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"</a:t>
            </a:r>
            <a:r>
              <a:rPr b="1" i="1" lang="en-US" sz="28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Die Nationen werden </a:t>
            </a:r>
            <a:r>
              <a:rPr b="1" i="1" lang="en-US" sz="2800" u="sng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jetzt</a:t>
            </a:r>
            <a:r>
              <a:rPr b="1" i="1" lang="en-US" sz="28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 zornig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(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nations are now getting angry) 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aber wenn unser Hoherpriester sein Werk in dem Heiligtum vollendet hat, wird er sich aufmachen, die Kleider der Rache anlegen, und dann werden die sieben letzten Plagen ausgegossen werden." 		</a:t>
            </a:r>
            <a:r>
              <a:rPr b="1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EG.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S.27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"Zu der Zeit, </a:t>
            </a:r>
            <a:r>
              <a:rPr b="1" i="1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wenn das Werk der Errettung geschlossen wird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(is closing), </a:t>
            </a:r>
            <a:r>
              <a:rPr b="1" i="1" lang="en-US" sz="2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wird Trübsal über die Erde kommen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und </a:t>
            </a:r>
            <a:r>
              <a:rPr b="1" i="1" lang="en-US" sz="2800" u="sng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die Nationen werden zornig sein</a:t>
            </a:r>
            <a:r>
              <a:rPr b="1" i="1" lang="en-US" sz="280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,</a:t>
            </a:r>
            <a:r>
              <a:rPr b="1" i="1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doch werden sie zurückgehalten werden, damit sie das Werk des dritten Engels nicht hindern.“</a:t>
            </a:r>
            <a:r>
              <a:rPr b="1" i="1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				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EG.  S 76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7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0" name="Google Shape;950;p7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" name="Google Shape;95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914400"/>
            <a:ext cx="29241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5200" y="3886200"/>
            <a:ext cx="17526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4419600"/>
            <a:ext cx="17526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5486400"/>
            <a:ext cx="17526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3048000"/>
            <a:ext cx="175260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71"/>
          <p:cNvSpPr txBox="1"/>
          <p:nvPr/>
        </p:nvSpPr>
        <p:spPr>
          <a:xfrm>
            <a:off x="0" y="228600"/>
            <a:ext cx="9144000" cy="579437"/>
          </a:xfrm>
          <a:prstGeom prst="rect">
            <a:avLst/>
          </a:prstGeom>
          <a:solidFill>
            <a:srgbClr val="BA00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Die 5. Posaune</a:t>
            </a:r>
            <a:endParaRPr/>
          </a:p>
        </p:txBody>
      </p:sp>
      <p:sp>
        <p:nvSpPr>
          <p:cNvPr id="961" name="Google Shape;961;p71"/>
          <p:cNvSpPr txBox="1"/>
          <p:nvPr/>
        </p:nvSpPr>
        <p:spPr>
          <a:xfrm>
            <a:off x="6934200" y="914400"/>
            <a:ext cx="1905000" cy="2292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Rauch  aus dem Abgrund.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Verfinsterung von Sonne u. Luft</a:t>
            </a:r>
            <a:endParaRPr/>
          </a:p>
        </p:txBody>
      </p:sp>
      <p:sp>
        <p:nvSpPr>
          <p:cNvPr id="962" name="Google Shape;962;p71"/>
          <p:cNvSpPr txBox="1"/>
          <p:nvPr/>
        </p:nvSpPr>
        <p:spPr>
          <a:xfrm>
            <a:off x="304800" y="4191000"/>
            <a:ext cx="533400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Heuschrecken                      aus dem                             Rauch</a:t>
            </a:r>
            <a:endParaRPr/>
          </a:p>
        </p:txBody>
      </p:sp>
      <p:sp>
        <p:nvSpPr>
          <p:cNvPr id="963" name="Google Shape;963;p71"/>
          <p:cNvSpPr/>
          <p:nvPr/>
        </p:nvSpPr>
        <p:spPr>
          <a:xfrm>
            <a:off x="0" y="838200"/>
            <a:ext cx="3886200" cy="2743200"/>
          </a:xfrm>
          <a:custGeom>
            <a:rect b="b" l="l" r="r" t="t"/>
            <a:pathLst>
              <a:path extrusionOk="0" h="2743200" w="3886200">
                <a:moveTo>
                  <a:pt x="4" y="1047806"/>
                </a:moveTo>
                <a:lnTo>
                  <a:pt x="1484405" y="1047814"/>
                </a:lnTo>
                <a:lnTo>
                  <a:pt x="1943100" y="0"/>
                </a:lnTo>
                <a:lnTo>
                  <a:pt x="2401795" y="1047814"/>
                </a:lnTo>
                <a:lnTo>
                  <a:pt x="3886196" y="1047806"/>
                </a:lnTo>
                <a:lnTo>
                  <a:pt x="2685286" y="1695382"/>
                </a:lnTo>
                <a:lnTo>
                  <a:pt x="3144003" y="2743191"/>
                </a:lnTo>
                <a:lnTo>
                  <a:pt x="1943100" y="2095604"/>
                </a:lnTo>
                <a:lnTo>
                  <a:pt x="742197" y="2743191"/>
                </a:lnTo>
                <a:lnTo>
                  <a:pt x="1200914" y="1695382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Ein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Stern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fällt vom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Himmel</a:t>
            </a:r>
            <a:endParaRPr/>
          </a:p>
        </p:txBody>
      </p:sp>
      <p:pic>
        <p:nvPicPr>
          <p:cNvPr id="964" name="Google Shape;96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1219200"/>
            <a:ext cx="33528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71"/>
          <p:cNvSpPr txBox="1"/>
          <p:nvPr/>
        </p:nvSpPr>
        <p:spPr>
          <a:xfrm>
            <a:off x="5638800" y="3962400"/>
            <a:ext cx="3505200" cy="955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04B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BA004B"/>
                </a:solidFill>
                <a:latin typeface="Arial Black"/>
                <a:ea typeface="Arial Black"/>
                <a:cs typeface="Arial Black"/>
                <a:sym typeface="Arial Black"/>
              </a:rPr>
              <a:t>Das Wirken der Heuschrecken:</a:t>
            </a:r>
            <a:endParaRPr/>
          </a:p>
        </p:txBody>
      </p:sp>
      <p:sp>
        <p:nvSpPr>
          <p:cNvPr id="966" name="Google Shape;966;p71"/>
          <p:cNvSpPr txBox="1"/>
          <p:nvPr/>
        </p:nvSpPr>
        <p:spPr>
          <a:xfrm>
            <a:off x="2743200" y="4953000"/>
            <a:ext cx="6400800" cy="18176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76250" lvl="0" marL="476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04B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BA004B"/>
                </a:solidFill>
                <a:latin typeface="Arial Black"/>
                <a:ea typeface="Arial Black"/>
                <a:cs typeface="Arial Black"/>
                <a:sym typeface="Arial Black"/>
              </a:rPr>
              <a:t>1. Sie bekommen „Macht“ auf Erden!</a:t>
            </a:r>
            <a:endParaRPr/>
          </a:p>
          <a:p>
            <a:pPr indent="-476250" lvl="0" marL="47625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2. Tun nicht Schaden der Vegetation</a:t>
            </a:r>
            <a:endParaRPr/>
          </a:p>
          <a:p>
            <a:pPr indent="-476250" lvl="0" marL="4762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Noch nicht die Zeit der Beschädi-gung der Erde! (Off.7,1-3)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7 troubení podle Williama Millera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8172450" y="874712"/>
            <a:ext cx="900112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2.P</a:t>
            </a:r>
            <a:r>
              <a:rPr b="1" i="1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ř</a:t>
            </a:r>
            <a:endParaRPr/>
          </a:p>
        </p:txBody>
      </p:sp>
      <p:cxnSp>
        <p:nvCxnSpPr>
          <p:cNvPr id="139" name="Google Shape;139;p18"/>
          <p:cNvCxnSpPr/>
          <p:nvPr/>
        </p:nvCxnSpPr>
        <p:spPr>
          <a:xfrm>
            <a:off x="0" y="1447800"/>
            <a:ext cx="0" cy="541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40" name="Google Shape;140;p18"/>
          <p:cNvSpPr txBox="1"/>
          <p:nvPr/>
        </p:nvSpPr>
        <p:spPr>
          <a:xfrm>
            <a:off x="2590800" y="3962400"/>
            <a:ext cx="1524000" cy="1625600"/>
          </a:xfrm>
          <a:prstGeom prst="rect">
            <a:avLst/>
          </a:prstGeom>
          <a:solidFill>
            <a:srgbClr val="DD1F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Pád Ostroms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4140200" y="3933825"/>
            <a:ext cx="1219200" cy="1662112"/>
          </a:xfrm>
          <a:prstGeom prst="rect">
            <a:avLst/>
          </a:prstGeom>
          <a:solidFill>
            <a:srgbClr val="FAF4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Konec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Pohan-ství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5334000" y="3962400"/>
            <a:ext cx="1219200" cy="162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Počátek ISLAMU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6516687" y="3962400"/>
            <a:ext cx="1179512" cy="1589087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Osman.</a:t>
            </a:r>
            <a:endParaRPr/>
          </a:p>
          <a:p>
            <a:pPr indent="0" lvl="0" marL="0" marR="0" rtl="0" algn="ctr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říše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7696200" y="3941762"/>
            <a:ext cx="1447800" cy="1647825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Pád</a:t>
            </a:r>
            <a:r>
              <a:rPr b="1" i="0" lang="en-US" sz="20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Turecka</a:t>
            </a: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1295400" y="3962400"/>
            <a:ext cx="1295400" cy="1625600"/>
          </a:xfrm>
          <a:prstGeom prst="rect">
            <a:avLst/>
          </a:prstGeom>
          <a:solidFill>
            <a:srgbClr val="DD1F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Pád Westrom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0" y="3962400"/>
            <a:ext cx="1295400" cy="1616075"/>
          </a:xfrm>
          <a:prstGeom prst="rect">
            <a:avLst/>
          </a:prstGeom>
          <a:solidFill>
            <a:srgbClr val="0094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Zničení Jeruzalém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0" y="3352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70p.Kr.       3.-5.stol.      5-6. stol.      6.stol.     </a:t>
            </a: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1299-1449    1449-1840    od 1840</a:t>
            </a:r>
            <a:endParaRPr/>
          </a:p>
        </p:txBody>
      </p:sp>
      <p:cxnSp>
        <p:nvCxnSpPr>
          <p:cNvPr id="148" name="Google Shape;148;p18"/>
          <p:cNvCxnSpPr/>
          <p:nvPr/>
        </p:nvCxnSpPr>
        <p:spPr>
          <a:xfrm>
            <a:off x="1295400" y="1524000"/>
            <a:ext cx="0" cy="411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9" name="Google Shape;149;p18"/>
          <p:cNvCxnSpPr/>
          <p:nvPr/>
        </p:nvCxnSpPr>
        <p:spPr>
          <a:xfrm>
            <a:off x="0" y="56388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0" name="Google Shape;150;p18"/>
          <p:cNvCxnSpPr/>
          <p:nvPr/>
        </p:nvCxnSpPr>
        <p:spPr>
          <a:xfrm>
            <a:off x="2590800" y="1524000"/>
            <a:ext cx="0" cy="411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1" name="Google Shape;151;p18"/>
          <p:cNvCxnSpPr/>
          <p:nvPr/>
        </p:nvCxnSpPr>
        <p:spPr>
          <a:xfrm>
            <a:off x="4114800" y="1524000"/>
            <a:ext cx="0" cy="411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2" name="Google Shape;152;p18"/>
          <p:cNvCxnSpPr/>
          <p:nvPr/>
        </p:nvCxnSpPr>
        <p:spPr>
          <a:xfrm>
            <a:off x="5334000" y="1524000"/>
            <a:ext cx="0" cy="411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3" name="Google Shape;153;p18"/>
          <p:cNvCxnSpPr/>
          <p:nvPr/>
        </p:nvCxnSpPr>
        <p:spPr>
          <a:xfrm>
            <a:off x="6477000" y="1524000"/>
            <a:ext cx="0" cy="411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4" name="Google Shape;154;p18"/>
          <p:cNvCxnSpPr/>
          <p:nvPr/>
        </p:nvCxnSpPr>
        <p:spPr>
          <a:xfrm>
            <a:off x="7696200" y="1524000"/>
            <a:ext cx="0" cy="411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55" name="Google Shape;155;p18"/>
          <p:cNvSpPr txBox="1"/>
          <p:nvPr/>
        </p:nvSpPr>
        <p:spPr>
          <a:xfrm>
            <a:off x="0" y="1600200"/>
            <a:ext cx="1295400" cy="1560512"/>
          </a:xfrm>
          <a:prstGeom prst="rect">
            <a:avLst/>
          </a:prstGeom>
          <a:solidFill>
            <a:srgbClr val="0094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1. trou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1/3 Země   shoří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1403350" y="1700212"/>
            <a:ext cx="1152525" cy="1708150"/>
          </a:xfrm>
          <a:prstGeom prst="rect">
            <a:avLst/>
          </a:prstGeom>
          <a:solidFill>
            <a:srgbClr val="DD1F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2.trou</a:t>
            </a:r>
            <a:endParaRPr b="1" i="0" sz="160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1/3 Moří Krev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2700337" y="1700212"/>
            <a:ext cx="1295400" cy="1549400"/>
          </a:xfrm>
          <a:prstGeom prst="rect">
            <a:avLst/>
          </a:prstGeom>
          <a:solidFill>
            <a:srgbClr val="DD1F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3. trou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1/3 Řek Krev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4140200" y="1600200"/>
            <a:ext cx="1152525" cy="156686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4.trou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1/3Slun-ce, měs. hvězdy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5334000" y="1628775"/>
            <a:ext cx="1219200" cy="1585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5.trou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Kouř a kobylky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6524625" y="1601787"/>
            <a:ext cx="1143000" cy="963612"/>
          </a:xfrm>
          <a:prstGeom prst="rect">
            <a:avLst/>
          </a:prstGeom>
          <a:solidFill>
            <a:srgbClr val="86002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6.trou</a:t>
            </a: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Eufrat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7812087" y="1600200"/>
            <a:ext cx="1331912" cy="1566862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7.trou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Zemětře-sení, kroupy ...</a:t>
            </a:r>
            <a:endParaRPr/>
          </a:p>
        </p:txBody>
      </p:sp>
      <p:cxnSp>
        <p:nvCxnSpPr>
          <p:cNvPr id="162" name="Google Shape;162;p18"/>
          <p:cNvCxnSpPr/>
          <p:nvPr/>
        </p:nvCxnSpPr>
        <p:spPr>
          <a:xfrm>
            <a:off x="0" y="148431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" name="Google Shape;97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914400"/>
            <a:ext cx="29241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4191000"/>
            <a:ext cx="3810000" cy="25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200" y="3886200"/>
            <a:ext cx="17526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8800" y="4419600"/>
            <a:ext cx="17526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5486400"/>
            <a:ext cx="17526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0" y="3048000"/>
            <a:ext cx="175260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p72"/>
          <p:cNvSpPr txBox="1"/>
          <p:nvPr/>
        </p:nvSpPr>
        <p:spPr>
          <a:xfrm>
            <a:off x="0" y="228600"/>
            <a:ext cx="9144000" cy="579437"/>
          </a:xfrm>
          <a:prstGeom prst="rect">
            <a:avLst/>
          </a:prstGeom>
          <a:solidFill>
            <a:srgbClr val="BA00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Die 5. Posaune</a:t>
            </a:r>
            <a:endParaRPr/>
          </a:p>
        </p:txBody>
      </p:sp>
      <p:sp>
        <p:nvSpPr>
          <p:cNvPr id="978" name="Google Shape;978;p72"/>
          <p:cNvSpPr txBox="1"/>
          <p:nvPr/>
        </p:nvSpPr>
        <p:spPr>
          <a:xfrm>
            <a:off x="6934200" y="914400"/>
            <a:ext cx="1905000" cy="2292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Rauch  aus dem Abgrund.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Verfinsterung von Sonne u. Luft</a:t>
            </a:r>
            <a:endParaRPr/>
          </a:p>
        </p:txBody>
      </p:sp>
      <p:sp>
        <p:nvSpPr>
          <p:cNvPr id="979" name="Google Shape;979;p72"/>
          <p:cNvSpPr txBox="1"/>
          <p:nvPr/>
        </p:nvSpPr>
        <p:spPr>
          <a:xfrm>
            <a:off x="174625" y="3860800"/>
            <a:ext cx="533400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Heuschrecken                      aus dem                             Rauch</a:t>
            </a:r>
            <a:endParaRPr/>
          </a:p>
        </p:txBody>
      </p:sp>
      <p:sp>
        <p:nvSpPr>
          <p:cNvPr id="980" name="Google Shape;980;p72"/>
          <p:cNvSpPr txBox="1"/>
          <p:nvPr/>
        </p:nvSpPr>
        <p:spPr>
          <a:xfrm>
            <a:off x="2819400" y="5181600"/>
            <a:ext cx="2667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Heuschrecken wie Rosse</a:t>
            </a:r>
            <a:endParaRPr/>
          </a:p>
        </p:txBody>
      </p:sp>
      <p:sp>
        <p:nvSpPr>
          <p:cNvPr id="981" name="Google Shape;981;p72"/>
          <p:cNvSpPr/>
          <p:nvPr/>
        </p:nvSpPr>
        <p:spPr>
          <a:xfrm>
            <a:off x="0" y="838200"/>
            <a:ext cx="3886200" cy="2743200"/>
          </a:xfrm>
          <a:custGeom>
            <a:rect b="b" l="l" r="r" t="t"/>
            <a:pathLst>
              <a:path extrusionOk="0" h="2743200" w="3886200">
                <a:moveTo>
                  <a:pt x="4" y="1047806"/>
                </a:moveTo>
                <a:lnTo>
                  <a:pt x="1484405" y="1047814"/>
                </a:lnTo>
                <a:lnTo>
                  <a:pt x="1943100" y="0"/>
                </a:lnTo>
                <a:lnTo>
                  <a:pt x="2401795" y="1047814"/>
                </a:lnTo>
                <a:lnTo>
                  <a:pt x="3886196" y="1047806"/>
                </a:lnTo>
                <a:lnTo>
                  <a:pt x="2685286" y="1695382"/>
                </a:lnTo>
                <a:lnTo>
                  <a:pt x="3144003" y="2743191"/>
                </a:lnTo>
                <a:lnTo>
                  <a:pt x="1943100" y="2095604"/>
                </a:lnTo>
                <a:lnTo>
                  <a:pt x="742197" y="2743191"/>
                </a:lnTo>
                <a:lnTo>
                  <a:pt x="1200914" y="1695382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Ein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Stern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fällt vom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Himmel</a:t>
            </a:r>
            <a:endParaRPr/>
          </a:p>
        </p:txBody>
      </p:sp>
      <p:pic>
        <p:nvPicPr>
          <p:cNvPr id="982" name="Google Shape;98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1219200"/>
            <a:ext cx="33528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72"/>
          <p:cNvSpPr txBox="1"/>
          <p:nvPr/>
        </p:nvSpPr>
        <p:spPr>
          <a:xfrm>
            <a:off x="1981200" y="5943600"/>
            <a:ext cx="3352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04B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BA004B"/>
                </a:solidFill>
                <a:latin typeface="Arial Black"/>
                <a:ea typeface="Arial Black"/>
                <a:cs typeface="Arial Black"/>
                <a:sym typeface="Arial Black"/>
              </a:rPr>
              <a:t>Die Metamorphose der Heuschrecken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73"/>
          <p:cNvSpPr txBox="1"/>
          <p:nvPr/>
        </p:nvSpPr>
        <p:spPr>
          <a:xfrm>
            <a:off x="533400" y="457200"/>
            <a:ext cx="8305800" cy="508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0512" lvl="0" marL="2905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3. Der Schaden den nicht Versiegelten!</a:t>
            </a:r>
            <a:endParaRPr b="0" i="0" sz="2400" u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90512" lvl="0" marL="29051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Die 5. Posaune in der Zeit des „Siegels Gottes“  (Versiegelung) </a:t>
            </a:r>
            <a:endParaRPr/>
          </a:p>
          <a:p>
            <a:pPr indent="-290512" lvl="0" marL="29051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Was ist hier mit „Siegel Gottes“ gemeint?</a:t>
            </a: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indent="-290512" lvl="0" marL="29051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Es geht um eine geistliche Schädigung! Thessl. 2 :10  (große Verführung!)</a:t>
            </a:r>
            <a:endParaRPr/>
          </a:p>
          <a:p>
            <a:pPr indent="-290512" lvl="0" marL="29051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4. Die Symbolik und Eigenschaft der Skorpione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90512" lvl="0" marL="29051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5. Die Bedeutung der 5 Monate</a:t>
            </a:r>
            <a:endParaRPr/>
          </a:p>
          <a:p>
            <a:pPr indent="-290512" lvl="0" marL="29051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6. Den Tod suchen und nicht finden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74"/>
          <p:cNvSpPr txBox="1"/>
          <p:nvPr/>
        </p:nvSpPr>
        <p:spPr>
          <a:xfrm>
            <a:off x="0" y="220662"/>
            <a:ext cx="9144000" cy="579437"/>
          </a:xfrm>
          <a:prstGeom prst="rect">
            <a:avLst/>
          </a:prstGeom>
          <a:solidFill>
            <a:srgbClr val="BA00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Die Merkmale der Rosse</a:t>
            </a:r>
            <a:endParaRPr/>
          </a:p>
        </p:txBody>
      </p:sp>
      <p:sp>
        <p:nvSpPr>
          <p:cNvPr id="994" name="Google Shape;994;p74"/>
          <p:cNvSpPr txBox="1"/>
          <p:nvPr/>
        </p:nvSpPr>
        <p:spPr>
          <a:xfrm>
            <a:off x="228600" y="1685925"/>
            <a:ext cx="419100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3062" lvl="0" marL="373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Gerüstet zum Krieg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Goldene Kronen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Menschenangesicht</a:t>
            </a:r>
            <a:endParaRPr/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Frauenhaare</a:t>
            </a:r>
            <a:endParaRPr/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6002D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86002D"/>
                </a:solidFill>
                <a:latin typeface="Arial Black"/>
                <a:ea typeface="Arial Black"/>
                <a:cs typeface="Arial Black"/>
                <a:sym typeface="Arial Black"/>
              </a:rPr>
              <a:t>Löwenzähne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9CC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0099CC"/>
                </a:solidFill>
                <a:latin typeface="Arial Black"/>
                <a:ea typeface="Arial Black"/>
                <a:cs typeface="Arial Black"/>
                <a:sym typeface="Arial Black"/>
              </a:rPr>
              <a:t>Eiserne Panzer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666699"/>
                </a:solidFill>
                <a:latin typeface="Arial Black"/>
                <a:ea typeface="Arial Black"/>
                <a:cs typeface="Arial Black"/>
                <a:sym typeface="Arial Black"/>
              </a:rPr>
              <a:t>Rasseln der Flügel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66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996600"/>
                </a:solidFill>
                <a:latin typeface="Arial Black"/>
                <a:ea typeface="Arial Black"/>
                <a:cs typeface="Arial Black"/>
                <a:sym typeface="Arial Black"/>
              </a:rPr>
              <a:t>Skorpionenschwänze</a:t>
            </a:r>
            <a:endParaRPr/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Macht in Schwänzen</a:t>
            </a:r>
            <a:endParaRPr/>
          </a:p>
        </p:txBody>
      </p:sp>
      <p:pic>
        <p:nvPicPr>
          <p:cNvPr id="995" name="Google Shape;99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3619500"/>
            <a:ext cx="35052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990600"/>
            <a:ext cx="2819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74"/>
          <p:cNvSpPr txBox="1"/>
          <p:nvPr/>
        </p:nvSpPr>
        <p:spPr>
          <a:xfrm>
            <a:off x="381000" y="762000"/>
            <a:ext cx="518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Die traditionelle Darstellung</a:t>
            </a:r>
            <a:endParaRPr/>
          </a:p>
        </p:txBody>
      </p:sp>
      <p:sp>
        <p:nvSpPr>
          <p:cNvPr id="998" name="Google Shape;998;p74"/>
          <p:cNvSpPr txBox="1"/>
          <p:nvPr/>
        </p:nvSpPr>
        <p:spPr>
          <a:xfrm>
            <a:off x="381000" y="1196975"/>
            <a:ext cx="5867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Die Beschreibung nach dem Text</a:t>
            </a:r>
            <a:endParaRPr/>
          </a:p>
        </p:txBody>
      </p:sp>
      <p:sp>
        <p:nvSpPr>
          <p:cNvPr id="999" name="Google Shape;999;p74"/>
          <p:cNvSpPr/>
          <p:nvPr/>
        </p:nvSpPr>
        <p:spPr>
          <a:xfrm>
            <a:off x="6477000" y="4800600"/>
            <a:ext cx="1524000" cy="838200"/>
          </a:xfrm>
          <a:prstGeom prst="roundRect">
            <a:avLst>
              <a:gd fmla="val 16667" name="adj"/>
            </a:avLst>
          </a:prstGeom>
          <a:solidFill>
            <a:srgbClr val="66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75"/>
          <p:cNvSpPr txBox="1"/>
          <p:nvPr/>
        </p:nvSpPr>
        <p:spPr>
          <a:xfrm>
            <a:off x="0" y="220662"/>
            <a:ext cx="9144000" cy="579437"/>
          </a:xfrm>
          <a:prstGeom prst="rect">
            <a:avLst/>
          </a:prstGeom>
          <a:solidFill>
            <a:srgbClr val="BA00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Die Merkmale der Rosse</a:t>
            </a:r>
            <a:endParaRPr/>
          </a:p>
        </p:txBody>
      </p:sp>
      <p:sp>
        <p:nvSpPr>
          <p:cNvPr id="1005" name="Google Shape;1005;p75"/>
          <p:cNvSpPr txBox="1"/>
          <p:nvPr/>
        </p:nvSpPr>
        <p:spPr>
          <a:xfrm>
            <a:off x="228600" y="1371600"/>
            <a:ext cx="4191000" cy="5386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3062" lvl="0" marL="373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Gerüstet zum Krieg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Goldene Kronen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Menschenangesicht</a:t>
            </a:r>
            <a:endParaRPr/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Frauenhaare</a:t>
            </a:r>
            <a:endParaRPr/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6002D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86002D"/>
                </a:solidFill>
                <a:latin typeface="Arial Black"/>
                <a:ea typeface="Arial Black"/>
                <a:cs typeface="Arial Black"/>
                <a:sym typeface="Arial Black"/>
              </a:rPr>
              <a:t>Löwenzähne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9CC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0099CC"/>
                </a:solidFill>
                <a:latin typeface="Arial Black"/>
                <a:ea typeface="Arial Black"/>
                <a:cs typeface="Arial Black"/>
                <a:sym typeface="Arial Black"/>
              </a:rPr>
              <a:t>Eiserne Panzer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666699"/>
                </a:solidFill>
                <a:latin typeface="Arial Black"/>
                <a:ea typeface="Arial Black"/>
                <a:cs typeface="Arial Black"/>
                <a:sym typeface="Arial Black"/>
              </a:rPr>
              <a:t>Rasseln der Flügel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66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996600"/>
                </a:solidFill>
                <a:latin typeface="Arial Black"/>
                <a:ea typeface="Arial Black"/>
                <a:cs typeface="Arial Black"/>
                <a:sym typeface="Arial Black"/>
              </a:rPr>
              <a:t>Skorpionenschwänze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800080"/>
                </a:solidFill>
                <a:latin typeface="Arial Black"/>
                <a:ea typeface="Arial Black"/>
                <a:cs typeface="Arial Black"/>
                <a:sym typeface="Arial Black"/>
              </a:rPr>
              <a:t>Macht in Schwänzen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Der König der Armee</a:t>
            </a:r>
            <a:endParaRPr/>
          </a:p>
        </p:txBody>
      </p:sp>
      <p:sp>
        <p:nvSpPr>
          <p:cNvPr id="1006" name="Google Shape;1006;p75"/>
          <p:cNvSpPr txBox="1"/>
          <p:nvPr/>
        </p:nvSpPr>
        <p:spPr>
          <a:xfrm>
            <a:off x="4572000" y="838200"/>
            <a:ext cx="4572000" cy="593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3062" lvl="0" marL="3730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BEDEUTUNG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Auf Angriff gerichtet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Siegreiche Armee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rPr>
              <a:t>Intelligent, human</a:t>
            </a:r>
            <a:endParaRPr/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Verführerisch</a:t>
            </a:r>
            <a:endParaRPr/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6002D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86002D"/>
                </a:solidFill>
                <a:latin typeface="Arial Black"/>
                <a:ea typeface="Arial Black"/>
                <a:cs typeface="Arial Black"/>
                <a:sym typeface="Arial Black"/>
              </a:rPr>
              <a:t>Gefährlich, brutal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9CC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0099CC"/>
                </a:solidFill>
                <a:latin typeface="Arial Black"/>
                <a:ea typeface="Arial Black"/>
                <a:cs typeface="Arial Black"/>
                <a:sym typeface="Arial Black"/>
              </a:rPr>
              <a:t>Unverletzbar, geschützt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666699"/>
                </a:solidFill>
                <a:latin typeface="Arial Black"/>
                <a:ea typeface="Arial Black"/>
                <a:cs typeface="Arial Black"/>
                <a:sym typeface="Arial Black"/>
              </a:rPr>
              <a:t>Lärmproduzierend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660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996600"/>
                </a:solidFill>
                <a:latin typeface="Arial Black"/>
                <a:ea typeface="Arial Black"/>
                <a:cs typeface="Arial Black"/>
                <a:sym typeface="Arial Black"/>
              </a:rPr>
              <a:t>Heimtückisch</a:t>
            </a:r>
            <a:endParaRPr/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rgbClr val="800080"/>
                </a:solidFill>
                <a:latin typeface="Arial Black"/>
                <a:ea typeface="Arial Black"/>
                <a:cs typeface="Arial Black"/>
                <a:sym typeface="Arial Black"/>
              </a:rPr>
              <a:t>Jes. 9. 13-15</a:t>
            </a:r>
            <a:endParaRPr b="0" i="0" sz="24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73062" lvl="0" marL="3730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Char char="•"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2.Thessl.2</a:t>
            </a: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101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3716337"/>
            <a:ext cx="475297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76"/>
          <p:cNvSpPr txBox="1"/>
          <p:nvPr/>
        </p:nvSpPr>
        <p:spPr>
          <a:xfrm>
            <a:off x="0" y="228600"/>
            <a:ext cx="9144000" cy="579437"/>
          </a:xfrm>
          <a:prstGeom prst="rect">
            <a:avLst/>
          </a:prstGeom>
          <a:solidFill>
            <a:srgbClr val="BA00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Die 6. Posaune</a:t>
            </a:r>
            <a:endParaRPr/>
          </a:p>
        </p:txBody>
      </p:sp>
      <p:sp>
        <p:nvSpPr>
          <p:cNvPr id="1013" name="Google Shape;1013;p76"/>
          <p:cNvSpPr txBox="1"/>
          <p:nvPr/>
        </p:nvSpPr>
        <p:spPr>
          <a:xfrm>
            <a:off x="223837" y="1066800"/>
            <a:ext cx="441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 Engel am Euphrat</a:t>
            </a:r>
            <a:endParaRPr/>
          </a:p>
        </p:txBody>
      </p:sp>
      <p:pic>
        <p:nvPicPr>
          <p:cNvPr id="1014" name="Google Shape;101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1052512"/>
            <a:ext cx="32004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8850" y="3500437"/>
            <a:ext cx="42672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77"/>
          <p:cNvSpPr txBox="1"/>
          <p:nvPr/>
        </p:nvSpPr>
        <p:spPr>
          <a:xfrm>
            <a:off x="228600" y="228600"/>
            <a:ext cx="8610600" cy="100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1" name="Google Shape;1021;p77"/>
          <p:cNvSpPr txBox="1"/>
          <p:nvPr/>
        </p:nvSpPr>
        <p:spPr>
          <a:xfrm>
            <a:off x="381000" y="4648200"/>
            <a:ext cx="83058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 Engel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gebunden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1" i="0" lang="en-US" sz="2400" u="none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am Euphrat  (= Völkerwelt ?)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 Winde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gehalten an  	</a:t>
            </a:r>
            <a:r>
              <a:rPr b="1" i="0" lang="en-US" sz="2400" u="none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vier Ecken der Erde  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77"/>
          <p:cNvSpPr txBox="1"/>
          <p:nvPr/>
        </p:nvSpPr>
        <p:spPr>
          <a:xfrm>
            <a:off x="304800" y="1143000"/>
            <a:ext cx="85344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19250" lvl="0" marL="16192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macht seine 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Engel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(=</a:t>
            </a:r>
            <a:r>
              <a:rPr b="0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Boten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zu </a:t>
            </a:r>
            <a:r>
              <a:rPr b="1" i="0" lang="en-US" sz="2400" u="none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Winden</a:t>
            </a:r>
            <a:r>
              <a:rPr b="0" i="0" lang="en-US" sz="2400" u="none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....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Hebr.1,7; </a:t>
            </a:r>
            <a:endParaRPr/>
          </a:p>
          <a:p>
            <a:pPr indent="-1619250" lvl="0" marL="16192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0" lvl="0" marL="16192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0" lvl="0" marL="16192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  macht   </a:t>
            </a:r>
            <a:r>
              <a:rPr b="1" i="0" lang="en-US" sz="2400" u="none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Winde 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zu seinen 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Boten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= Engel  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Ps.104,4</a:t>
            </a:r>
            <a:endParaRPr/>
          </a:p>
        </p:txBody>
      </p:sp>
      <p:sp>
        <p:nvSpPr>
          <p:cNvPr id="1023" name="Google Shape;1023;p77"/>
          <p:cNvSpPr txBox="1"/>
          <p:nvPr/>
        </p:nvSpPr>
        <p:spPr>
          <a:xfrm>
            <a:off x="323850" y="260350"/>
            <a:ext cx="8424862" cy="588962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CC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 Loslassen der 4 Engel und 4 Winde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cxnSp>
        <p:nvCxnSpPr>
          <p:cNvPr id="1024" name="Google Shape;1024;p77"/>
          <p:cNvCxnSpPr/>
          <p:nvPr/>
        </p:nvCxnSpPr>
        <p:spPr>
          <a:xfrm>
            <a:off x="0" y="2971800"/>
            <a:ext cx="91440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25" name="Google Shape;1025;p77"/>
          <p:cNvSpPr txBox="1"/>
          <p:nvPr/>
        </p:nvSpPr>
        <p:spPr>
          <a:xfrm>
            <a:off x="1219200" y="3429000"/>
            <a:ext cx="6477000" cy="466725"/>
          </a:xfrm>
          <a:prstGeom prst="rect">
            <a:avLst/>
          </a:prstGeom>
          <a:noFill/>
          <a:ln cap="flat" cmpd="sng" w="9525">
            <a:solidFill>
              <a:srgbClr val="CC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Vergleich: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Off. 9:14 mit Off.7,1+2</a:t>
            </a:r>
            <a:endParaRPr/>
          </a:p>
        </p:txBody>
      </p:sp>
      <p:cxnSp>
        <p:nvCxnSpPr>
          <p:cNvPr id="1026" name="Google Shape;1026;p77"/>
          <p:cNvCxnSpPr/>
          <p:nvPr/>
        </p:nvCxnSpPr>
        <p:spPr>
          <a:xfrm>
            <a:off x="5486400" y="5029200"/>
            <a:ext cx="0" cy="838200"/>
          </a:xfrm>
          <a:prstGeom prst="straightConnector1">
            <a:avLst/>
          </a:prstGeom>
          <a:noFill/>
          <a:ln cap="flat" cmpd="sng" w="57150">
            <a:solidFill>
              <a:srgbClr val="CC3399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1027" name="Google Shape;1027;p77"/>
          <p:cNvCxnSpPr/>
          <p:nvPr/>
        </p:nvCxnSpPr>
        <p:spPr>
          <a:xfrm>
            <a:off x="1066800" y="5029200"/>
            <a:ext cx="0" cy="838200"/>
          </a:xfrm>
          <a:prstGeom prst="straightConnector1">
            <a:avLst/>
          </a:prstGeom>
          <a:noFill/>
          <a:ln cap="flat" cmpd="sng" w="57150">
            <a:solidFill>
              <a:srgbClr val="CC3399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1028" name="Google Shape;1028;p77"/>
          <p:cNvCxnSpPr/>
          <p:nvPr/>
        </p:nvCxnSpPr>
        <p:spPr>
          <a:xfrm>
            <a:off x="2743200" y="1524000"/>
            <a:ext cx="0" cy="83820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1029" name="Google Shape;1029;p77"/>
          <p:cNvCxnSpPr/>
          <p:nvPr/>
        </p:nvCxnSpPr>
        <p:spPr>
          <a:xfrm>
            <a:off x="5638800" y="1524000"/>
            <a:ext cx="228600" cy="752475"/>
          </a:xfrm>
          <a:prstGeom prst="straightConnector1">
            <a:avLst/>
          </a:prstGeom>
          <a:noFill/>
          <a:ln cap="flat" cmpd="sng" w="57150">
            <a:solidFill>
              <a:srgbClr val="CC3399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66"/>
        </a:solidFill>
      </p:bgPr>
    </p:bg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78"/>
          <p:cNvSpPr txBox="1"/>
          <p:nvPr/>
        </p:nvSpPr>
        <p:spPr>
          <a:xfrm>
            <a:off x="8458200" y="2667000"/>
            <a:ext cx="685800" cy="701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WK-Jesu</a:t>
            </a:r>
            <a:endParaRPr/>
          </a:p>
        </p:txBody>
      </p:sp>
      <p:pic>
        <p:nvPicPr>
          <p:cNvPr id="1035" name="Google Shape;103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4650" y="1600200"/>
            <a:ext cx="114935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78"/>
          <p:cNvSpPr txBox="1"/>
          <p:nvPr/>
        </p:nvSpPr>
        <p:spPr>
          <a:xfrm>
            <a:off x="8077200" y="1143000"/>
            <a:ext cx="1066800" cy="43656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7.pečeť</a:t>
            </a:r>
            <a:endParaRPr/>
          </a:p>
        </p:txBody>
      </p:sp>
      <p:sp>
        <p:nvSpPr>
          <p:cNvPr id="1037" name="Google Shape;1037;p78"/>
          <p:cNvSpPr txBox="1"/>
          <p:nvPr/>
        </p:nvSpPr>
        <p:spPr>
          <a:xfrm>
            <a:off x="8458200" y="2711450"/>
            <a:ext cx="685800" cy="70167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TI-CHO</a:t>
            </a:r>
            <a:endParaRPr/>
          </a:p>
        </p:txBody>
      </p:sp>
      <p:sp>
        <p:nvSpPr>
          <p:cNvPr id="1038" name="Google Shape;1038;p78"/>
          <p:cNvSpPr txBox="1"/>
          <p:nvPr/>
        </p:nvSpPr>
        <p:spPr>
          <a:xfrm>
            <a:off x="0" y="0"/>
            <a:ext cx="9144000" cy="638175"/>
          </a:xfrm>
          <a:prstGeom prst="rect">
            <a:avLst/>
          </a:prstGeom>
          <a:solidFill>
            <a:srgbClr val="990099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7  P E Č E T Í podle tradičního výkladu </a:t>
            </a:r>
            <a:endParaRPr/>
          </a:p>
        </p:txBody>
      </p:sp>
      <p:sp>
        <p:nvSpPr>
          <p:cNvPr id="1039" name="Google Shape;1039;p78"/>
          <p:cNvSpPr txBox="1"/>
          <p:nvPr/>
        </p:nvSpPr>
        <p:spPr>
          <a:xfrm>
            <a:off x="304800" y="2635250"/>
            <a:ext cx="1219200" cy="793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ČISTOTA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1.CÍRKEV</a:t>
            </a:r>
            <a:endParaRPr/>
          </a:p>
        </p:txBody>
      </p:sp>
      <p:sp>
        <p:nvSpPr>
          <p:cNvPr id="1040" name="Google Shape;1040;p78"/>
          <p:cNvSpPr txBox="1"/>
          <p:nvPr/>
        </p:nvSpPr>
        <p:spPr>
          <a:xfrm>
            <a:off x="1524000" y="2635250"/>
            <a:ext cx="1219200" cy="6556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b="1" i="0" lang="en-US" sz="16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ODPADNUTÍ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b="1" i="0" lang="en-US" sz="16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SPOR</a:t>
            </a:r>
            <a:endParaRPr/>
          </a:p>
        </p:txBody>
      </p:sp>
      <p:sp>
        <p:nvSpPr>
          <p:cNvPr id="1041" name="Google Shape;1041;p78"/>
          <p:cNvSpPr txBox="1"/>
          <p:nvPr/>
        </p:nvSpPr>
        <p:spPr>
          <a:xfrm>
            <a:off x="2743200" y="2635250"/>
            <a:ext cx="1447800" cy="641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DUCHOVNÍ TEMNOTA</a:t>
            </a:r>
            <a:endParaRPr/>
          </a:p>
        </p:txBody>
      </p:sp>
      <p:sp>
        <p:nvSpPr>
          <p:cNvPr id="1042" name="Google Shape;1042;p78"/>
          <p:cNvSpPr txBox="1"/>
          <p:nvPr/>
        </p:nvSpPr>
        <p:spPr>
          <a:xfrm>
            <a:off x="4191000" y="2635250"/>
            <a:ext cx="1752600" cy="754062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b="1" i="0" lang="en-US" sz="16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STŘEDOVĚKÉ PRONÁSLEDOVÁNÍ</a:t>
            </a:r>
            <a:endParaRPr/>
          </a:p>
        </p:txBody>
      </p:sp>
      <p:sp>
        <p:nvSpPr>
          <p:cNvPr id="1043" name="Google Shape;1043;p78"/>
          <p:cNvSpPr txBox="1"/>
          <p:nvPr/>
        </p:nvSpPr>
        <p:spPr>
          <a:xfrm>
            <a:off x="5940425" y="2636837"/>
            <a:ext cx="1295400" cy="339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None/>
            </a:pPr>
            <a:r>
              <a:rPr b="1" i="0" lang="en-US" sz="1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MUČEDNÍCI</a:t>
            </a:r>
            <a:endParaRPr/>
          </a:p>
        </p:txBody>
      </p:sp>
      <p:sp>
        <p:nvSpPr>
          <p:cNvPr id="1044" name="Google Shape;1044;p78"/>
          <p:cNvSpPr txBox="1"/>
          <p:nvPr/>
        </p:nvSpPr>
        <p:spPr>
          <a:xfrm>
            <a:off x="7162800" y="2651125"/>
            <a:ext cx="838200" cy="7016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ZNA-MENÍ</a:t>
            </a:r>
            <a:endParaRPr/>
          </a:p>
        </p:txBody>
      </p:sp>
      <p:sp>
        <p:nvSpPr>
          <p:cNvPr id="1045" name="Google Shape;1045;p78"/>
          <p:cNvSpPr txBox="1"/>
          <p:nvPr/>
        </p:nvSpPr>
        <p:spPr>
          <a:xfrm>
            <a:off x="381000" y="1905000"/>
            <a:ext cx="1066800" cy="43656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stol.</a:t>
            </a:r>
            <a:endParaRPr/>
          </a:p>
        </p:txBody>
      </p:sp>
      <p:sp>
        <p:nvSpPr>
          <p:cNvPr id="1046" name="Google Shape;1046;p78"/>
          <p:cNvSpPr txBox="1"/>
          <p:nvPr/>
        </p:nvSpPr>
        <p:spPr>
          <a:xfrm>
            <a:off x="1600200" y="1925637"/>
            <a:ext cx="1219200" cy="43656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2-4. stol.</a:t>
            </a:r>
            <a:endParaRPr/>
          </a:p>
        </p:txBody>
      </p:sp>
      <p:sp>
        <p:nvSpPr>
          <p:cNvPr id="1047" name="Google Shape;1047;p78"/>
          <p:cNvSpPr txBox="1"/>
          <p:nvPr/>
        </p:nvSpPr>
        <p:spPr>
          <a:xfrm>
            <a:off x="2895600" y="1925637"/>
            <a:ext cx="1371600" cy="43656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5-8. stol.</a:t>
            </a:r>
            <a:endParaRPr/>
          </a:p>
        </p:txBody>
      </p:sp>
      <p:sp>
        <p:nvSpPr>
          <p:cNvPr id="1048" name="Google Shape;1048;p78"/>
          <p:cNvSpPr txBox="1"/>
          <p:nvPr/>
        </p:nvSpPr>
        <p:spPr>
          <a:xfrm>
            <a:off x="4343400" y="1925637"/>
            <a:ext cx="1295400" cy="43656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8-17. stol.</a:t>
            </a:r>
            <a:endParaRPr/>
          </a:p>
        </p:txBody>
      </p:sp>
      <p:sp>
        <p:nvSpPr>
          <p:cNvPr id="1049" name="Google Shape;1049;p78"/>
          <p:cNvSpPr txBox="1"/>
          <p:nvPr/>
        </p:nvSpPr>
        <p:spPr>
          <a:xfrm>
            <a:off x="5715000" y="1925637"/>
            <a:ext cx="1447800" cy="43656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16-17. stol.</a:t>
            </a:r>
            <a:endParaRPr/>
          </a:p>
        </p:txBody>
      </p:sp>
      <p:sp>
        <p:nvSpPr>
          <p:cNvPr id="1050" name="Google Shape;1050;p78"/>
          <p:cNvSpPr txBox="1"/>
          <p:nvPr/>
        </p:nvSpPr>
        <p:spPr>
          <a:xfrm>
            <a:off x="7239000" y="1651000"/>
            <a:ext cx="685800" cy="10160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1755  1780  1833</a:t>
            </a:r>
            <a:endParaRPr/>
          </a:p>
        </p:txBody>
      </p:sp>
      <p:pic>
        <p:nvPicPr>
          <p:cNvPr id="1051" name="Google Shape;105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352800"/>
            <a:ext cx="1066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400" y="3352800"/>
            <a:ext cx="1066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71800" y="3352800"/>
            <a:ext cx="11430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43400" y="3352800"/>
            <a:ext cx="12192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91200" y="3429000"/>
            <a:ext cx="12954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7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62800" y="3505200"/>
            <a:ext cx="16764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78"/>
          <p:cNvSpPr txBox="1"/>
          <p:nvPr/>
        </p:nvSpPr>
        <p:spPr>
          <a:xfrm>
            <a:off x="228600" y="5181600"/>
            <a:ext cx="5486400" cy="11969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Čtyři jezdci představují podle tohoto výkladu pouze osud a celkový vývoj odpadnutí uvnitř křesťanské církve! </a:t>
            </a:r>
            <a:endParaRPr/>
          </a:p>
        </p:txBody>
      </p:sp>
      <p:sp>
        <p:nvSpPr>
          <p:cNvPr id="1058" name="Google Shape;1058;p78"/>
          <p:cNvSpPr txBox="1"/>
          <p:nvPr/>
        </p:nvSpPr>
        <p:spPr>
          <a:xfrm>
            <a:off x="381000" y="1239837"/>
            <a:ext cx="1066800" cy="436562"/>
          </a:xfrm>
          <a:prstGeom prst="rect">
            <a:avLst/>
          </a:prstGeom>
          <a:noFill/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1.pečeť</a:t>
            </a:r>
            <a:endParaRPr/>
          </a:p>
        </p:txBody>
      </p:sp>
      <p:sp>
        <p:nvSpPr>
          <p:cNvPr id="1059" name="Google Shape;1059;p78"/>
          <p:cNvSpPr txBox="1"/>
          <p:nvPr/>
        </p:nvSpPr>
        <p:spPr>
          <a:xfrm>
            <a:off x="1676400" y="1239837"/>
            <a:ext cx="1066800" cy="436562"/>
          </a:xfrm>
          <a:prstGeom prst="rect">
            <a:avLst/>
          </a:prstGeom>
          <a:noFill/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2.pečeť</a:t>
            </a:r>
            <a:endParaRPr/>
          </a:p>
        </p:txBody>
      </p:sp>
      <p:sp>
        <p:nvSpPr>
          <p:cNvPr id="1060" name="Google Shape;1060;p78"/>
          <p:cNvSpPr txBox="1"/>
          <p:nvPr/>
        </p:nvSpPr>
        <p:spPr>
          <a:xfrm>
            <a:off x="3048000" y="1239837"/>
            <a:ext cx="1066800" cy="436562"/>
          </a:xfrm>
          <a:prstGeom prst="rect">
            <a:avLst/>
          </a:prstGeom>
          <a:noFill/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3.pečeť</a:t>
            </a:r>
            <a:endParaRPr/>
          </a:p>
        </p:txBody>
      </p:sp>
      <p:sp>
        <p:nvSpPr>
          <p:cNvPr id="1061" name="Google Shape;1061;p78"/>
          <p:cNvSpPr txBox="1"/>
          <p:nvPr/>
        </p:nvSpPr>
        <p:spPr>
          <a:xfrm>
            <a:off x="4419600" y="1239837"/>
            <a:ext cx="1066800" cy="436562"/>
          </a:xfrm>
          <a:prstGeom prst="rect">
            <a:avLst/>
          </a:prstGeom>
          <a:noFill/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4.pečeť</a:t>
            </a:r>
            <a:endParaRPr/>
          </a:p>
        </p:txBody>
      </p:sp>
      <p:sp>
        <p:nvSpPr>
          <p:cNvPr id="1062" name="Google Shape;1062;p78"/>
          <p:cNvSpPr txBox="1"/>
          <p:nvPr/>
        </p:nvSpPr>
        <p:spPr>
          <a:xfrm>
            <a:off x="5867400" y="1163637"/>
            <a:ext cx="1066800" cy="43656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5.pečeť</a:t>
            </a:r>
            <a:endParaRPr/>
          </a:p>
        </p:txBody>
      </p:sp>
      <p:sp>
        <p:nvSpPr>
          <p:cNvPr id="1063" name="Google Shape;1063;p78"/>
          <p:cNvSpPr txBox="1"/>
          <p:nvPr/>
        </p:nvSpPr>
        <p:spPr>
          <a:xfrm>
            <a:off x="7010400" y="1163637"/>
            <a:ext cx="1066800" cy="43656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6.pečeť</a:t>
            </a:r>
            <a:endParaRPr/>
          </a:p>
        </p:txBody>
      </p:sp>
      <p:sp>
        <p:nvSpPr>
          <p:cNvPr id="1064" name="Google Shape;1064;p78"/>
          <p:cNvSpPr txBox="1"/>
          <p:nvPr/>
        </p:nvSpPr>
        <p:spPr>
          <a:xfrm>
            <a:off x="5943600" y="5356225"/>
            <a:ext cx="2971800" cy="1196975"/>
          </a:xfrm>
          <a:prstGeom prst="rect">
            <a:avLst/>
          </a:prstGeom>
          <a:solidFill>
            <a:srgbClr val="FFCCFF"/>
          </a:solidFill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Otevře se kniha ze Zj 5 teprve po 2. př. Pána Ježíše 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FF66"/>
        </a:solid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79"/>
          <p:cNvSpPr txBox="1"/>
          <p:nvPr/>
        </p:nvSpPr>
        <p:spPr>
          <a:xfrm>
            <a:off x="381000" y="2514600"/>
            <a:ext cx="8458200" cy="433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Könnte man die 7 Gemeinden auch etwas anders sehen?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  </a:t>
            </a:r>
            <a:endParaRPr/>
          </a:p>
        </p:txBody>
      </p:sp>
      <p:cxnSp>
        <p:nvCxnSpPr>
          <p:cNvPr id="1070" name="Google Shape;1070;p79"/>
          <p:cNvCxnSpPr/>
          <p:nvPr/>
        </p:nvCxnSpPr>
        <p:spPr>
          <a:xfrm>
            <a:off x="8305800" y="1295400"/>
            <a:ext cx="0" cy="556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71" name="Google Shape;1071;p79"/>
          <p:cNvSpPr txBox="1"/>
          <p:nvPr/>
        </p:nvSpPr>
        <p:spPr>
          <a:xfrm>
            <a:off x="0" y="0"/>
            <a:ext cx="9144000" cy="657225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FAF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 i e   7  G e m e i n d e n      A. Krakolinig </a:t>
            </a:r>
            <a:endParaRPr/>
          </a:p>
        </p:txBody>
      </p:sp>
      <p:sp>
        <p:nvSpPr>
          <p:cNvPr id="1072" name="Google Shape;1072;p79"/>
          <p:cNvSpPr txBox="1"/>
          <p:nvPr/>
        </p:nvSpPr>
        <p:spPr>
          <a:xfrm>
            <a:off x="0" y="762000"/>
            <a:ext cx="12192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990033"/>
                </a:solidFill>
                <a:latin typeface="Arial Black"/>
                <a:ea typeface="Arial Black"/>
                <a:cs typeface="Arial Black"/>
                <a:sym typeface="Arial Black"/>
              </a:rPr>
              <a:t>31.n.Chr.</a:t>
            </a:r>
            <a:endParaRPr/>
          </a:p>
        </p:txBody>
      </p:sp>
      <p:cxnSp>
        <p:nvCxnSpPr>
          <p:cNvPr id="1073" name="Google Shape;1073;p79"/>
          <p:cNvCxnSpPr/>
          <p:nvPr/>
        </p:nvCxnSpPr>
        <p:spPr>
          <a:xfrm>
            <a:off x="6858000" y="1295400"/>
            <a:ext cx="0" cy="502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74" name="Google Shape;1074;p79"/>
          <p:cNvSpPr txBox="1"/>
          <p:nvPr/>
        </p:nvSpPr>
        <p:spPr>
          <a:xfrm>
            <a:off x="6629400" y="8382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0066"/>
                </a:solidFill>
                <a:latin typeface="Arial Black"/>
                <a:ea typeface="Arial Black"/>
                <a:cs typeface="Arial Black"/>
                <a:sym typeface="Arial Black"/>
              </a:rPr>
              <a:t>  U-G</a:t>
            </a:r>
            <a:r>
              <a:rPr b="0" i="0" lang="en-US" sz="2000" u="none">
                <a:solidFill>
                  <a:srgbClr val="FF0066"/>
                </a:solidFill>
                <a:latin typeface="Arial Black"/>
                <a:ea typeface="Arial Black"/>
                <a:cs typeface="Arial Black"/>
                <a:sym typeface="Arial Black"/>
              </a:rPr>
              <a:t>ericht</a:t>
            </a:r>
            <a:endParaRPr/>
          </a:p>
        </p:txBody>
      </p:sp>
      <p:cxnSp>
        <p:nvCxnSpPr>
          <p:cNvPr id="1075" name="Google Shape;1075;p79"/>
          <p:cNvCxnSpPr/>
          <p:nvPr/>
        </p:nvCxnSpPr>
        <p:spPr>
          <a:xfrm>
            <a:off x="381000" y="1447800"/>
            <a:ext cx="0" cy="541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76" name="Google Shape;1076;p79"/>
          <p:cNvSpPr txBox="1"/>
          <p:nvPr/>
        </p:nvSpPr>
        <p:spPr>
          <a:xfrm>
            <a:off x="914400" y="3581400"/>
            <a:ext cx="7924800" cy="4762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3. Gem.               Pergamon         Abfall</a:t>
            </a:r>
            <a:endParaRPr/>
          </a:p>
        </p:txBody>
      </p:sp>
      <p:sp>
        <p:nvSpPr>
          <p:cNvPr id="1077" name="Google Shape;1077;p79"/>
          <p:cNvSpPr txBox="1"/>
          <p:nvPr/>
        </p:nvSpPr>
        <p:spPr>
          <a:xfrm>
            <a:off x="1116012" y="4114800"/>
            <a:ext cx="7723187" cy="476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 4. Gem.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</a:t>
            </a:r>
            <a:r>
              <a:rPr b="1" i="0" lang="en-US" sz="2800" u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Thyatira     </a:t>
            </a:r>
            <a:r>
              <a:rPr b="1" i="0" lang="en-US" sz="2800" u="none">
                <a:solidFill>
                  <a:srgbClr val="6699FF"/>
                </a:solidFill>
                <a:latin typeface="Arial Narrow"/>
                <a:ea typeface="Arial Narrow"/>
                <a:cs typeface="Arial Narrow"/>
                <a:sym typeface="Arial Narrow"/>
              </a:rPr>
              <a:t>geistl.  Finsternis</a:t>
            </a:r>
            <a:endParaRPr/>
          </a:p>
        </p:txBody>
      </p:sp>
      <p:sp>
        <p:nvSpPr>
          <p:cNvPr id="1078" name="Google Shape;1078;p79"/>
          <p:cNvSpPr txBox="1"/>
          <p:nvPr/>
        </p:nvSpPr>
        <p:spPr>
          <a:xfrm>
            <a:off x="1258887" y="4648200"/>
            <a:ext cx="7580312" cy="476250"/>
          </a:xfrm>
          <a:prstGeom prst="rect">
            <a:avLst/>
          </a:prstGeom>
          <a:solidFill>
            <a:srgbClr val="0094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5. Gem.   	        Sardes      </a:t>
            </a: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Reformation</a:t>
            </a:r>
            <a:endParaRPr/>
          </a:p>
        </p:txBody>
      </p:sp>
      <p:sp>
        <p:nvSpPr>
          <p:cNvPr id="1079" name="Google Shape;1079;p79"/>
          <p:cNvSpPr txBox="1"/>
          <p:nvPr/>
        </p:nvSpPr>
        <p:spPr>
          <a:xfrm>
            <a:off x="1476375" y="5181600"/>
            <a:ext cx="7362825" cy="433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6. Gem.</a:t>
            </a: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Philadelphia       </a:t>
            </a:r>
            <a:r>
              <a:rPr b="1" i="0" lang="en-US" sz="2400" u="none">
                <a:solidFill>
                  <a:srgbClr val="BA004B"/>
                </a:solidFill>
                <a:latin typeface="Arial Narrow"/>
                <a:ea typeface="Arial Narrow"/>
                <a:cs typeface="Arial Narrow"/>
                <a:sym typeface="Arial Narrow"/>
              </a:rPr>
              <a:t>Offene Tür</a:t>
            </a:r>
            <a:endParaRPr/>
          </a:p>
        </p:txBody>
      </p:sp>
      <p:sp>
        <p:nvSpPr>
          <p:cNvPr id="1080" name="Google Shape;1080;p79"/>
          <p:cNvSpPr txBox="1"/>
          <p:nvPr/>
        </p:nvSpPr>
        <p:spPr>
          <a:xfrm>
            <a:off x="6172200" y="6096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1844</a:t>
            </a:r>
            <a:endParaRPr/>
          </a:p>
        </p:txBody>
      </p:sp>
      <p:sp>
        <p:nvSpPr>
          <p:cNvPr id="1081" name="Google Shape;1081;p79"/>
          <p:cNvSpPr txBox="1"/>
          <p:nvPr/>
        </p:nvSpPr>
        <p:spPr>
          <a:xfrm>
            <a:off x="685800" y="3048000"/>
            <a:ext cx="8153400" cy="47625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2. Gem.	  Smyrna            Verfolgung</a:t>
            </a:r>
            <a:endParaRPr/>
          </a:p>
        </p:txBody>
      </p:sp>
      <p:sp>
        <p:nvSpPr>
          <p:cNvPr id="1082" name="Google Shape;1082;p79"/>
          <p:cNvSpPr txBox="1"/>
          <p:nvPr/>
        </p:nvSpPr>
        <p:spPr>
          <a:xfrm>
            <a:off x="381000" y="2514600"/>
            <a:ext cx="8458200" cy="433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1.Gem.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</a:t>
            </a:r>
            <a:r>
              <a:rPr b="1" i="0" lang="en-US" sz="2800" u="none">
                <a:solidFill>
                  <a:srgbClr val="009400"/>
                </a:solidFill>
                <a:latin typeface="Arial Narrow"/>
                <a:ea typeface="Arial Narrow"/>
                <a:cs typeface="Arial Narrow"/>
                <a:sym typeface="Arial Narrow"/>
              </a:rPr>
              <a:t>Ephesus 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   </a:t>
            </a:r>
            <a:r>
              <a:rPr b="1" i="0" lang="en-US" sz="28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Treue  + Liebe</a:t>
            </a: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  </a:t>
            </a:r>
            <a:endParaRPr/>
          </a:p>
        </p:txBody>
      </p:sp>
      <p:sp>
        <p:nvSpPr>
          <p:cNvPr id="1083" name="Google Shape;1083;p79"/>
          <p:cNvSpPr txBox="1"/>
          <p:nvPr/>
        </p:nvSpPr>
        <p:spPr>
          <a:xfrm>
            <a:off x="1547812" y="5734050"/>
            <a:ext cx="7272337" cy="519112"/>
          </a:xfrm>
          <a:prstGeom prst="rect">
            <a:avLst/>
          </a:prstGeom>
          <a:solidFill>
            <a:srgbClr val="BA00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7. Gem.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		 Laodizea       Laue Christen</a:t>
            </a:r>
            <a:endParaRPr/>
          </a:p>
        </p:txBody>
      </p:sp>
      <p:cxnSp>
        <p:nvCxnSpPr>
          <p:cNvPr id="1084" name="Google Shape;1084;p79"/>
          <p:cNvCxnSpPr/>
          <p:nvPr/>
        </p:nvCxnSpPr>
        <p:spPr>
          <a:xfrm rot="10800000">
            <a:off x="8839200" y="1295400"/>
            <a:ext cx="0" cy="556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85" name="Google Shape;1085;p79"/>
          <p:cNvSpPr txBox="1"/>
          <p:nvPr/>
        </p:nvSpPr>
        <p:spPr>
          <a:xfrm>
            <a:off x="8382000" y="7620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WK</a:t>
            </a:r>
            <a:endParaRPr/>
          </a:p>
        </p:txBody>
      </p:sp>
      <p:sp>
        <p:nvSpPr>
          <p:cNvPr id="1086" name="Google Shape;1086;p79"/>
          <p:cNvSpPr txBox="1"/>
          <p:nvPr/>
        </p:nvSpPr>
        <p:spPr>
          <a:xfrm>
            <a:off x="2667000" y="6858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1500</a:t>
            </a:r>
            <a:endParaRPr/>
          </a:p>
        </p:txBody>
      </p:sp>
      <p:sp>
        <p:nvSpPr>
          <p:cNvPr id="1087" name="Google Shape;1087;p79"/>
          <p:cNvSpPr txBox="1"/>
          <p:nvPr/>
        </p:nvSpPr>
        <p:spPr>
          <a:xfrm>
            <a:off x="381000" y="1447800"/>
            <a:ext cx="1066800" cy="396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Ephesus</a:t>
            </a:r>
            <a:endParaRPr/>
          </a:p>
        </p:txBody>
      </p:sp>
      <p:sp>
        <p:nvSpPr>
          <p:cNvPr id="1088" name="Google Shape;1088;p79"/>
          <p:cNvSpPr txBox="1"/>
          <p:nvPr/>
        </p:nvSpPr>
        <p:spPr>
          <a:xfrm>
            <a:off x="1447800" y="1439862"/>
            <a:ext cx="990600" cy="427037"/>
          </a:xfrm>
          <a:prstGeom prst="rect">
            <a:avLst/>
          </a:prstGeom>
          <a:solidFill>
            <a:srgbClr val="EC5A3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Smyrna</a:t>
            </a:r>
            <a:endParaRPr/>
          </a:p>
        </p:txBody>
      </p:sp>
      <p:sp>
        <p:nvSpPr>
          <p:cNvPr id="1089" name="Google Shape;1089;p79"/>
          <p:cNvSpPr txBox="1"/>
          <p:nvPr/>
        </p:nvSpPr>
        <p:spPr>
          <a:xfrm>
            <a:off x="2438400" y="1439862"/>
            <a:ext cx="1219200" cy="4270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Pergamon</a:t>
            </a:r>
            <a:endParaRPr/>
          </a:p>
        </p:txBody>
      </p:sp>
      <p:sp>
        <p:nvSpPr>
          <p:cNvPr id="1090" name="Google Shape;1090;p79"/>
          <p:cNvSpPr txBox="1"/>
          <p:nvPr/>
        </p:nvSpPr>
        <p:spPr>
          <a:xfrm>
            <a:off x="3657600" y="1447800"/>
            <a:ext cx="1143000" cy="406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Thyatira</a:t>
            </a:r>
            <a:endParaRPr/>
          </a:p>
        </p:txBody>
      </p:sp>
      <p:sp>
        <p:nvSpPr>
          <p:cNvPr id="1091" name="Google Shape;1091;p79"/>
          <p:cNvSpPr txBox="1"/>
          <p:nvPr/>
        </p:nvSpPr>
        <p:spPr>
          <a:xfrm>
            <a:off x="4800600" y="1439862"/>
            <a:ext cx="990600" cy="42703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Sardes</a:t>
            </a:r>
            <a:endParaRPr/>
          </a:p>
        </p:txBody>
      </p:sp>
      <p:sp>
        <p:nvSpPr>
          <p:cNvPr id="1092" name="Google Shape;1092;p79"/>
          <p:cNvSpPr txBox="1"/>
          <p:nvPr/>
        </p:nvSpPr>
        <p:spPr>
          <a:xfrm>
            <a:off x="5791200" y="1447800"/>
            <a:ext cx="1066800" cy="427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Philadel.</a:t>
            </a:r>
            <a:endParaRPr/>
          </a:p>
        </p:txBody>
      </p:sp>
      <p:sp>
        <p:nvSpPr>
          <p:cNvPr id="1093" name="Google Shape;1093;p79"/>
          <p:cNvSpPr txBox="1"/>
          <p:nvPr/>
        </p:nvSpPr>
        <p:spPr>
          <a:xfrm>
            <a:off x="6858000" y="1447800"/>
            <a:ext cx="1447800" cy="427037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Laodizea</a:t>
            </a:r>
            <a:endParaRPr/>
          </a:p>
        </p:txBody>
      </p:sp>
      <p:sp>
        <p:nvSpPr>
          <p:cNvPr id="1094" name="Google Shape;1094;p79"/>
          <p:cNvSpPr txBox="1"/>
          <p:nvPr/>
        </p:nvSpPr>
        <p:spPr>
          <a:xfrm>
            <a:off x="8305800" y="1287462"/>
            <a:ext cx="533400" cy="641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Übrig</a:t>
            </a:r>
            <a:endParaRPr/>
          </a:p>
        </p:txBody>
      </p:sp>
      <p:sp>
        <p:nvSpPr>
          <p:cNvPr id="1095" name="Google Shape;1095;p79"/>
          <p:cNvSpPr txBox="1"/>
          <p:nvPr/>
        </p:nvSpPr>
        <p:spPr>
          <a:xfrm>
            <a:off x="381000" y="1905000"/>
            <a:ext cx="8458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 1. Jht.</a:t>
            </a: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b="1" i="0" lang="en-US" sz="2000" u="none">
                <a:solidFill>
                  <a:srgbClr val="EC5A32"/>
                </a:solidFill>
                <a:latin typeface="Arial Narrow"/>
                <a:ea typeface="Arial Narrow"/>
                <a:cs typeface="Arial Narrow"/>
                <a:sym typeface="Arial Narrow"/>
              </a:rPr>
              <a:t>2.-4.Jht.</a:t>
            </a: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</a:t>
            </a:r>
            <a:r>
              <a:rPr b="1" i="0" lang="en-US" sz="2000" u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5.-8. Jht.</a:t>
            </a: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8.-16.Jht.  </a:t>
            </a:r>
            <a:r>
              <a:rPr b="1" i="0" lang="en-US" sz="2000" u="none">
                <a:solidFill>
                  <a:srgbClr val="FFFF66"/>
                </a:solidFill>
                <a:latin typeface="Arial Narrow"/>
                <a:ea typeface="Arial Narrow"/>
                <a:cs typeface="Arial Narrow"/>
                <a:sym typeface="Arial Narrow"/>
              </a:rPr>
              <a:t>16-17. Jht.</a:t>
            </a: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b="1" i="0" lang="en-US" sz="20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19.Jht</a:t>
            </a:r>
            <a:r>
              <a:rPr b="1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         </a:t>
            </a:r>
            <a:r>
              <a:rPr b="1" i="0" lang="en-US" sz="2000" u="none">
                <a:solidFill>
                  <a:srgbClr val="990099"/>
                </a:solidFill>
                <a:latin typeface="Arial Narrow"/>
                <a:ea typeface="Arial Narrow"/>
                <a:cs typeface="Arial Narrow"/>
                <a:sym typeface="Arial Narrow"/>
              </a:rPr>
              <a:t>20.Jhdt.</a:t>
            </a:r>
            <a:endParaRPr/>
          </a:p>
        </p:txBody>
      </p:sp>
      <p:cxnSp>
        <p:nvCxnSpPr>
          <p:cNvPr id="1096" name="Google Shape;1096;p79"/>
          <p:cNvCxnSpPr/>
          <p:nvPr/>
        </p:nvCxnSpPr>
        <p:spPr>
          <a:xfrm>
            <a:off x="1447800" y="1371600"/>
            <a:ext cx="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97" name="Google Shape;1097;p79"/>
          <p:cNvCxnSpPr/>
          <p:nvPr/>
        </p:nvCxnSpPr>
        <p:spPr>
          <a:xfrm>
            <a:off x="2438400" y="1371600"/>
            <a:ext cx="0" cy="91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98" name="Google Shape;1098;p79"/>
          <p:cNvCxnSpPr/>
          <p:nvPr/>
        </p:nvCxnSpPr>
        <p:spPr>
          <a:xfrm>
            <a:off x="3657600" y="1371600"/>
            <a:ext cx="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99" name="Google Shape;1099;p79"/>
          <p:cNvCxnSpPr/>
          <p:nvPr/>
        </p:nvCxnSpPr>
        <p:spPr>
          <a:xfrm>
            <a:off x="4800600" y="1371600"/>
            <a:ext cx="0" cy="91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00" name="Google Shape;1100;p79"/>
          <p:cNvCxnSpPr/>
          <p:nvPr/>
        </p:nvCxnSpPr>
        <p:spPr>
          <a:xfrm>
            <a:off x="5791200" y="1371600"/>
            <a:ext cx="0" cy="91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101" name="Google Shape;1101;p79"/>
          <p:cNvSpPr txBox="1"/>
          <p:nvPr/>
        </p:nvSpPr>
        <p:spPr>
          <a:xfrm>
            <a:off x="381000" y="1052512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   1.       2.        3.        4.       5.       6.          7.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6443662" y="1484312"/>
            <a:ext cx="1135062" cy="11874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6.trou </a:t>
            </a: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Osmani      391 let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0" y="1557337"/>
            <a:ext cx="1143000" cy="1114425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 Black"/>
              <a:buNone/>
            </a:pPr>
            <a:r>
              <a:rPr b="1" i="0" lang="en-US" sz="20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b="1" i="0" lang="en-US" sz="20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b="1" i="0" lang="en-US" sz="20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trou</a:t>
            </a:r>
            <a:r>
              <a:rPr b="1" i="0" lang="en-US" sz="20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Gotové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1116012" y="1557337"/>
            <a:ext cx="1371600" cy="1127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2.trou.</a:t>
            </a:r>
            <a:r>
              <a:rPr b="0" i="0" lang="en-US" sz="20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indent="0" lvl="0" marL="0" marR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Vandalové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2438400" y="1557337"/>
            <a:ext cx="1219200" cy="1127125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3.trou</a:t>
            </a:r>
            <a:r>
              <a:rPr b="0" i="0" lang="en-US" sz="24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r>
              <a:rPr b="0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indent="0" lvl="0" marL="0" marR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Hunové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3657600" y="1557337"/>
            <a:ext cx="1219200" cy="1150937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4.trou</a:t>
            </a:r>
            <a:r>
              <a:rPr b="0" i="0" lang="en-US" sz="20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Herulové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5292725" y="1557337"/>
            <a:ext cx="1152525" cy="11636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5.trou </a:t>
            </a: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Islám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150 let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304800" y="908050"/>
            <a:ext cx="3403600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800"/>
              <a:buFont typeface="Arial Narrow"/>
              <a:buNone/>
            </a:pPr>
            <a:r>
              <a:rPr b="1" i="0" lang="en-US" sz="2800" u="sng">
                <a:solidFill>
                  <a:srgbClr val="D60093"/>
                </a:solidFill>
                <a:latin typeface="Arial Narrow"/>
                <a:ea typeface="Arial Narrow"/>
                <a:cs typeface="Arial Narrow"/>
                <a:sym typeface="Arial Narrow"/>
              </a:rPr>
              <a:t>Uriah Smith</a:t>
            </a:r>
            <a:r>
              <a:rPr b="1" i="0" lang="en-US" sz="2800" u="none">
                <a:solidFill>
                  <a:srgbClr val="D60093"/>
                </a:solidFill>
                <a:latin typeface="Arial Narrow"/>
                <a:ea typeface="Arial Narrow"/>
                <a:cs typeface="Arial Narrow"/>
                <a:sym typeface="Arial Narrow"/>
              </a:rPr>
              <a:t>  (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1860</a:t>
            </a:r>
            <a:r>
              <a:rPr b="1" i="0" lang="en-US" sz="2800" u="none">
                <a:solidFill>
                  <a:srgbClr val="D60093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0" y="28273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408                           do                         476</a:t>
            </a:r>
            <a:r>
              <a:rPr b="1" i="0" lang="en-US" sz="2400" u="none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1299 -  </a:t>
            </a:r>
            <a:r>
              <a:rPr b="1" i="0" lang="en-US" sz="2400" u="none">
                <a:solidFill>
                  <a:srgbClr val="E42B00"/>
                </a:solidFill>
                <a:latin typeface="Arial Narrow"/>
                <a:ea typeface="Arial Narrow"/>
                <a:cs typeface="Arial Narrow"/>
                <a:sym typeface="Arial Narrow"/>
              </a:rPr>
              <a:t>1449   - 1840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none">
                <a:solidFill>
                  <a:srgbClr val="990099"/>
                </a:solidFill>
                <a:latin typeface="Arial Narrow"/>
                <a:ea typeface="Arial Narrow"/>
                <a:cs typeface="Arial Narrow"/>
                <a:sym typeface="Arial Narrow"/>
              </a:rPr>
              <a:t>1844 -WK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304800" y="3949700"/>
            <a:ext cx="3330575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800"/>
              <a:buFont typeface="Arial Narrow"/>
              <a:buNone/>
            </a:pPr>
            <a:r>
              <a:rPr b="1" i="0" lang="en-US" sz="2800" u="sng">
                <a:solidFill>
                  <a:srgbClr val="D60093"/>
                </a:solidFill>
                <a:latin typeface="Arial Narrow"/>
                <a:ea typeface="Arial Narrow"/>
                <a:cs typeface="Arial Narrow"/>
                <a:sym typeface="Arial Narrow"/>
              </a:rPr>
              <a:t>C. M. Maxwell</a:t>
            </a:r>
            <a:r>
              <a:rPr b="1" i="0" lang="en-US" sz="2800" u="none">
                <a:solidFill>
                  <a:srgbClr val="D60093"/>
                </a:solidFill>
                <a:latin typeface="Arial Narrow"/>
                <a:ea typeface="Arial Narrow"/>
                <a:cs typeface="Arial Narrow"/>
                <a:sym typeface="Arial Narrow"/>
              </a:rPr>
              <a:t>  (</a:t>
            </a:r>
            <a:r>
              <a:rPr b="1" i="0" lang="en-US" sz="28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1980</a:t>
            </a:r>
            <a:r>
              <a:rPr b="1" i="0" lang="en-US" sz="2800" u="none">
                <a:solidFill>
                  <a:srgbClr val="D60093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0" y="4627562"/>
            <a:ext cx="1143000" cy="1260475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1.trou.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0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Zničení Jeruzl.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1192212" y="4594225"/>
            <a:ext cx="1219200" cy="1260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2.trou.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Rozpad Říma</a:t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2362200" y="4627562"/>
            <a:ext cx="1066800" cy="12192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3.trou.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0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Odpad-nutí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3429000" y="4627562"/>
            <a:ext cx="1066800" cy="123031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4.trou.</a:t>
            </a:r>
            <a:r>
              <a:rPr b="1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Papež-ství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4500562" y="4581525"/>
            <a:ext cx="1223962" cy="1260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5.trou</a:t>
            </a:r>
            <a:r>
              <a:rPr b="1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Islam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674 - 823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6516687" y="4627562"/>
            <a:ext cx="1255712" cy="124936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6.trou.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Osmani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391 let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7772400" y="4627562"/>
            <a:ext cx="1371600" cy="1158875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7.trou.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Vyš. soud</a:t>
            </a:r>
            <a:endParaRPr/>
          </a:p>
          <a:p>
            <a:pPr indent="0" lvl="0" marL="0" marR="0" rtl="0" algn="l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7885112" y="1412875"/>
            <a:ext cx="1187450" cy="1025525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7.trou. </a:t>
            </a:r>
            <a:r>
              <a:rPr b="1" i="0" lang="en-US" sz="1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Vyš.soud</a:t>
            </a:r>
            <a:r>
              <a:rPr b="0" i="0" lang="en-US" sz="16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0" y="599598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70n. Chr.     -        476       -       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12-15.Jhdt. (?)             1453</a:t>
            </a:r>
            <a:r>
              <a:rPr b="1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 -   1844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- Vyš.s.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1143000" y="115887"/>
            <a:ext cx="6705600" cy="588962"/>
          </a:xfrm>
          <a:prstGeom prst="rect">
            <a:avLst/>
          </a:prstGeom>
          <a:solidFill>
            <a:srgbClr val="FF33CC"/>
          </a:solidFill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i="0" lang="en-US" sz="32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Výklad 7 troubení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5795962" y="4619625"/>
            <a:ext cx="647700" cy="1223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/>
          </a:p>
        </p:txBody>
      </p:sp>
      <p:cxnSp>
        <p:nvCxnSpPr>
          <p:cNvPr id="187" name="Google Shape;187;p19"/>
          <p:cNvCxnSpPr/>
          <p:nvPr/>
        </p:nvCxnSpPr>
        <p:spPr>
          <a:xfrm>
            <a:off x="0" y="37973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8" name="Google Shape;188;p19"/>
          <p:cNvSpPr txBox="1"/>
          <p:nvPr/>
        </p:nvSpPr>
        <p:spPr>
          <a:xfrm>
            <a:off x="4902200" y="1557337"/>
            <a:ext cx="390525" cy="1114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??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7596187" y="1527175"/>
            <a:ext cx="288925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??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/>
        </p:nvSpPr>
        <p:spPr>
          <a:xfrm>
            <a:off x="0" y="2566987"/>
            <a:ext cx="9144000" cy="100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0" y="2514600"/>
            <a:ext cx="9144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 od 1750</a:t>
            </a:r>
            <a:r>
              <a:rPr b="1" i="0" lang="en-US" sz="2400" u="none">
                <a:solidFill>
                  <a:srgbClr val="990099"/>
                </a:solidFill>
                <a:latin typeface="Arial Narrow"/>
                <a:ea typeface="Arial Narrow"/>
                <a:cs typeface="Arial Narrow"/>
                <a:sym typeface="Arial Narrow"/>
              </a:rPr>
              <a:t>   				</a:t>
            </a:r>
            <a:r>
              <a:rPr b="1" i="0" lang="en-US" sz="2800" u="none">
                <a:solidFill>
                  <a:srgbClr val="990099"/>
                </a:solidFill>
                <a:latin typeface="Arial Narrow"/>
                <a:ea typeface="Arial Narrow"/>
                <a:cs typeface="Arial Narrow"/>
                <a:sym typeface="Arial Narrow"/>
              </a:rPr>
              <a:t>1844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228600" y="35814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2286000" y="1295400"/>
            <a:ext cx="4648200" cy="120173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1. - 6. troubení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Rozpad monarchií</a:t>
            </a:r>
            <a:endParaRPr b="1" i="0" sz="28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98" name="Google Shape;198;p20"/>
          <p:cNvSpPr txBox="1"/>
          <p:nvPr/>
        </p:nvSpPr>
        <p:spPr>
          <a:xfrm>
            <a:off x="6858000" y="1295400"/>
            <a:ext cx="2286000" cy="122555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7.trou.</a:t>
            </a: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0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Vyš.soud  -  2.př.JK</a:t>
            </a:r>
            <a:r>
              <a:rPr b="1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7239000" y="4267200"/>
            <a:ext cx="1905000" cy="4572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1.-7. troubení</a:t>
            </a:r>
            <a:endParaRPr/>
          </a:p>
        </p:txBody>
      </p:sp>
      <p:cxnSp>
        <p:nvCxnSpPr>
          <p:cNvPr id="200" name="Google Shape;200;p20"/>
          <p:cNvCxnSpPr/>
          <p:nvPr/>
        </p:nvCxnSpPr>
        <p:spPr>
          <a:xfrm>
            <a:off x="0" y="3352800"/>
            <a:ext cx="91440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01" name="Google Shape;201;p20"/>
          <p:cNvSpPr txBox="1"/>
          <p:nvPr/>
        </p:nvSpPr>
        <p:spPr>
          <a:xfrm>
            <a:off x="304800" y="609600"/>
            <a:ext cx="4038600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Abbos Padillia</a:t>
            </a:r>
            <a:r>
              <a:rPr b="1" i="0" lang="en-US" sz="2800" u="none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(1980)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215900" y="3810000"/>
            <a:ext cx="4643437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Arial Black"/>
              <a:buNone/>
            </a:pPr>
            <a:r>
              <a:rPr b="0" i="0" lang="en-US" sz="2800" u="sng">
                <a:solidFill>
                  <a:srgbClr val="FF00FF"/>
                </a:solidFill>
                <a:latin typeface="Arial Black"/>
                <a:ea typeface="Arial Black"/>
                <a:cs typeface="Arial Black"/>
                <a:sym typeface="Arial Black"/>
              </a:rPr>
              <a:t>Werner Renz</a:t>
            </a:r>
            <a:r>
              <a:rPr b="0" i="0" lang="en-US" sz="2800" u="none">
                <a:solidFill>
                  <a:srgbClr val="D60093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b="0" i="0" lang="en-US" sz="2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(1990)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7239000" y="4724400"/>
            <a:ext cx="1905000" cy="1562100"/>
          </a:xfrm>
          <a:prstGeom prst="rect">
            <a:avLst/>
          </a:prstGeom>
          <a:noFill/>
          <a:ln cap="flat" cmpd="sng" w="9525">
            <a:solidFill>
              <a:srgbClr val="D600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Katastrofální události paralelní k 7 ranám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533400" y="4800600"/>
            <a:ext cx="5257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Pozouny troubí po ukončení doby milosti!!</a:t>
            </a:r>
            <a:endParaRPr/>
          </a:p>
        </p:txBody>
      </p:sp>
      <p:cxnSp>
        <p:nvCxnSpPr>
          <p:cNvPr id="205" name="Google Shape;205;p20"/>
          <p:cNvCxnSpPr/>
          <p:nvPr/>
        </p:nvCxnSpPr>
        <p:spPr>
          <a:xfrm rot="10800000">
            <a:off x="7162800" y="4191000"/>
            <a:ext cx="0" cy="2133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06" name="Google Shape;206;p20"/>
          <p:cNvSpPr txBox="1"/>
          <p:nvPr/>
        </p:nvSpPr>
        <p:spPr>
          <a:xfrm>
            <a:off x="6096000" y="3352800"/>
            <a:ext cx="2292350" cy="83185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Konec doby milosti</a:t>
            </a:r>
            <a:endParaRPr/>
          </a:p>
        </p:txBody>
      </p:sp>
      <p:cxnSp>
        <p:nvCxnSpPr>
          <p:cNvPr id="207" name="Google Shape;207;p20"/>
          <p:cNvCxnSpPr/>
          <p:nvPr/>
        </p:nvCxnSpPr>
        <p:spPr>
          <a:xfrm>
            <a:off x="304800" y="6324600"/>
            <a:ext cx="88392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66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/>
        </p:nvSpPr>
        <p:spPr>
          <a:xfrm>
            <a:off x="0" y="2566987"/>
            <a:ext cx="9144000" cy="100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304800" y="3581400"/>
            <a:ext cx="6553200" cy="1014412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První troubení začíná v 1.století, 6.troubení jde až k ukončení doby milosti.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228600" y="35814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304800" y="2057400"/>
            <a:ext cx="6553200" cy="1468437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1. - 6. troubení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304800" y="609600"/>
            <a:ext cx="5275262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 Studijní výbor GK</a:t>
            </a:r>
            <a:r>
              <a:rPr b="1" i="0" lang="en-US" sz="2800" u="none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(1990)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0" y="1516062"/>
            <a:ext cx="1600200" cy="466725"/>
          </a:xfrm>
          <a:prstGeom prst="rect">
            <a:avLst/>
          </a:prstGeom>
          <a:noFill/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1.století</a:t>
            </a:r>
            <a:endParaRPr/>
          </a:p>
        </p:txBody>
      </p:sp>
      <p:cxnSp>
        <p:nvCxnSpPr>
          <p:cNvPr id="218" name="Google Shape;218;p21"/>
          <p:cNvCxnSpPr/>
          <p:nvPr/>
        </p:nvCxnSpPr>
        <p:spPr>
          <a:xfrm>
            <a:off x="6858000" y="2057400"/>
            <a:ext cx="0" cy="441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19" name="Google Shape;219;p21"/>
          <p:cNvSpPr txBox="1"/>
          <p:nvPr/>
        </p:nvSpPr>
        <p:spPr>
          <a:xfrm>
            <a:off x="6858000" y="3581400"/>
            <a:ext cx="2286000" cy="466725"/>
          </a:xfrm>
          <a:prstGeom prst="rect">
            <a:avLst/>
          </a:prstGeom>
          <a:noFill/>
          <a:ln cap="flat" cmpd="sng" w="952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7 Plagen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5867400" y="1219200"/>
            <a:ext cx="1676400" cy="83185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Konec doby milosti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304800" y="4724400"/>
            <a:ext cx="6553200" cy="17811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Výbor nedospěl k jednotnému závěru ohledně historické aplikace prvních 6. troubení!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Nepřipojil se k žádným historickým událostem.</a:t>
            </a:r>
            <a:r>
              <a:rPr b="1" i="0" lang="en-US" sz="2400" u="none">
                <a:solidFill>
                  <a:srgbClr val="990099"/>
                </a:solidFill>
                <a:latin typeface="Arial Narrow"/>
                <a:ea typeface="Arial Narrow"/>
                <a:cs typeface="Arial Narrow"/>
                <a:sym typeface="Arial Narrow"/>
              </a:rPr>
              <a:t>		</a:t>
            </a:r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6858000" y="2057400"/>
            <a:ext cx="2286000" cy="1928812"/>
          </a:xfrm>
          <a:prstGeom prst="rect">
            <a:avLst/>
          </a:prstGeom>
          <a:solidFill>
            <a:srgbClr val="FF33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7.troubení</a:t>
            </a:r>
            <a:r>
              <a:rPr b="1" i="0" lang="en-US" sz="2400" u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Konec vyš.       soudu až do 2. př.JK</a:t>
            </a:r>
            <a:r>
              <a:rPr b="1" i="0" lang="en-US" sz="2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