
<file path=[Content_Types].xml><?xml version="1.0" encoding="utf-8"?>
<Types xmlns="http://schemas.openxmlformats.org/package/2006/content-types">
  <Default ContentType="application/x-fontdata" Extension="fntdata"/>
  <Default ContentType="application/vnd.openxmlformats-package.relationships+xml" Extension="rels"/>
  <Default ContentType="application/xml" Extension="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66.xml"/>
  <Override ContentType="application/vnd.openxmlformats-officedocument.presentationml.notesSlide+xml" PartName="/ppt/notesSlides/notesSlide67.xml"/>
  <Override ContentType="application/vnd.openxmlformats-officedocument.presentationml.notesSlide+xml" PartName="/ppt/notesSlides/notesSlide68.xml"/>
  <Override ContentType="application/vnd.openxmlformats-officedocument.presentationml.notesSlide+xml" PartName="/ppt/notesSlides/notesSlide69.xml"/>
  <Override ContentType="application/vnd.openxmlformats-officedocument.presentationml.notesSlide+xml" PartName="/ppt/notesSlides/notesSlide70.xml"/>
  <Override ContentType="application/vnd.openxmlformats-officedocument.presentationml.notesSlide+xml" PartName="/ppt/notesSlides/notesSlide71.xml"/>
  <Override ContentType="application/vnd.openxmlformats-officedocument.presentationml.notesSlide+xml" PartName="/ppt/notesSlides/notesSlide72.xml"/>
  <Override ContentType="application/vnd.openxmlformats-officedocument.presentationml.notesSlide+xml" PartName="/ppt/notesSlides/notesSlide73.xml"/>
  <Override ContentType="application/vnd.openxmlformats-officedocument.presentationml.notesSlide+xml" PartName="/ppt/notesSlides/notesSlide74.xml"/>
  <Override ContentType="application/vnd.openxmlformats-officedocument.presentationml.notesSlide+xml" PartName="/ppt/notesSlides/notesSlide75.xml"/>
  <Override ContentType="application/vnd.openxmlformats-officedocument.presentationml.notesSlide+xml" PartName="/ppt/notesSlides/notesSlide7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47.xml"/>
  <Override ContentType="application/vnd.openxmlformats-officedocument.presentationml.slide+xml" PartName="/ppt/slides/slide48.xml"/>
  <Override ContentType="application/vnd.openxmlformats-officedocument.presentationml.slide+xml" PartName="/ppt/slides/slide49.xml"/>
  <Override ContentType="application/vnd.openxmlformats-officedocument.presentationml.slide+xml" PartName="/ppt/slides/slide50.xml"/>
  <Override ContentType="application/vnd.openxmlformats-officedocument.presentationml.slide+xml" PartName="/ppt/slides/slide51.xml"/>
  <Override ContentType="application/vnd.openxmlformats-officedocument.presentationml.slide+xml" PartName="/ppt/slides/slide52.xml"/>
  <Override ContentType="application/vnd.openxmlformats-officedocument.presentationml.slide+xml" PartName="/ppt/slides/slide53.xml"/>
  <Override ContentType="application/vnd.openxmlformats-officedocument.presentationml.slide+xml" PartName="/ppt/slides/slide54.xml"/>
  <Override ContentType="application/vnd.openxmlformats-officedocument.presentationml.slide+xml" PartName="/ppt/slides/slide55.xml"/>
  <Override ContentType="application/vnd.openxmlformats-officedocument.presentationml.slide+xml" PartName="/ppt/slides/slide56.xml"/>
  <Override ContentType="application/vnd.openxmlformats-officedocument.presentationml.slide+xml" PartName="/ppt/slides/slide57.xml"/>
  <Override ContentType="application/vnd.openxmlformats-officedocument.presentationml.slide+xml" PartName="/ppt/slides/slide58.xml"/>
  <Override ContentType="application/vnd.openxmlformats-officedocument.presentationml.slide+xml" PartName="/ppt/slides/slide59.xml"/>
  <Override ContentType="application/vnd.openxmlformats-officedocument.presentationml.slide+xml" PartName="/ppt/slides/slide60.xml"/>
  <Override ContentType="application/vnd.openxmlformats-officedocument.presentationml.slide+xml" PartName="/ppt/slides/slide61.xml"/>
  <Override ContentType="application/vnd.openxmlformats-officedocument.presentationml.slide+xml" PartName="/ppt/slides/slide62.xml"/>
  <Override ContentType="application/vnd.openxmlformats-officedocument.presentationml.slide+xml" PartName="/ppt/slides/slide63.xml"/>
  <Override ContentType="application/vnd.openxmlformats-officedocument.presentationml.slide+xml" PartName="/ppt/slides/slide64.xml"/>
  <Override ContentType="application/vnd.openxmlformats-officedocument.presentationml.slide+xml" PartName="/ppt/slides/slide65.xml"/>
  <Override ContentType="application/vnd.openxmlformats-officedocument.presentationml.slide+xml" PartName="/ppt/slides/slide66.xml"/>
  <Override ContentType="application/vnd.openxmlformats-officedocument.presentationml.slide+xml" PartName="/ppt/slides/slide67.xml"/>
  <Override ContentType="application/vnd.openxmlformats-officedocument.presentationml.slide+xml" PartName="/ppt/slides/slide68.xml"/>
  <Override ContentType="application/vnd.openxmlformats-officedocument.presentationml.slide+xml" PartName="/ppt/slides/slide69.xml"/>
  <Override ContentType="application/vnd.openxmlformats-officedocument.presentationml.slide+xml" PartName="/ppt/slides/slide70.xml"/>
  <Override ContentType="application/vnd.openxmlformats-officedocument.presentationml.slide+xml" PartName="/ppt/slides/slide71.xml"/>
  <Override ContentType="application/vnd.openxmlformats-officedocument.presentationml.slide+xml" PartName="/ppt/slides/slide72.xml"/>
  <Override ContentType="application/vnd.openxmlformats-officedocument.presentationml.slide+xml" PartName="/ppt/slides/slide73.xml"/>
  <Override ContentType="application/vnd.openxmlformats-officedocument.presentationml.slide+xml" PartName="/ppt/slides/slide74.xml"/>
  <Override ContentType="application/vnd.openxmlformats-officedocument.presentationml.slide+xml" PartName="/ppt/slides/slide75.xml"/>
  <Override ContentType="application/vnd.openxmlformats-officedocument.presentationml.slide+xml" PartName="/ppt/slides/slide7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10" r:id="rId59"/>
    <p:sldId id="311" r:id="rId60"/>
    <p:sldId id="312" r:id="rId61"/>
    <p:sldId id="313" r:id="rId62"/>
    <p:sldId id="314" r:id="rId63"/>
    <p:sldId id="315" r:id="rId64"/>
    <p:sldId id="316" r:id="rId65"/>
    <p:sldId id="317" r:id="rId66"/>
    <p:sldId id="318" r:id="rId67"/>
    <p:sldId id="319" r:id="rId68"/>
    <p:sldId id="320" r:id="rId69"/>
    <p:sldId id="321" r:id="rId70"/>
    <p:sldId id="322" r:id="rId71"/>
    <p:sldId id="323" r:id="rId72"/>
    <p:sldId id="324" r:id="rId73"/>
    <p:sldId id="325" r:id="rId74"/>
    <p:sldId id="326" r:id="rId75"/>
    <p:sldId id="327" r:id="rId76"/>
    <p:sldId id="328" r:id="rId77"/>
    <p:sldId id="329" r:id="rId78"/>
    <p:sldId id="330" r:id="rId79"/>
    <p:sldId id="331" r:id="rId80"/>
  </p:sldIdLst>
  <p:sldSz cy="6858000" cx="9144000"/>
  <p:notesSz cx="6565900" cy="9783750"/>
  <p:embeddedFontLst>
    <p:embeddedFont>
      <p:font typeface="Arial Narrow"/>
      <p:regular r:id="rId81"/>
      <p:bold r:id="rId82"/>
      <p:italic r:id="rId83"/>
      <p:boldItalic r:id="rId84"/>
    </p:embeddedFont>
    <p:embeddedFont>
      <p:font typeface="Arial Black"/>
      <p:regular r:id="rId8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84" Type="http://schemas.openxmlformats.org/officeDocument/2006/relationships/font" Target="fonts/ArialNarrow-boldItalic.fntdata"/><Relationship Id="rId83" Type="http://schemas.openxmlformats.org/officeDocument/2006/relationships/font" Target="fonts/ArialNarrow-italic.fntdata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85" Type="http://schemas.openxmlformats.org/officeDocument/2006/relationships/font" Target="fonts/ArialBlack-regular.fntdata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6" Type="http://schemas.openxmlformats.org/officeDocument/2006/relationships/slide" Target="slides/slide42.xml"/><Relationship Id="rId45" Type="http://schemas.openxmlformats.org/officeDocument/2006/relationships/slide" Target="slides/slide41.xml"/><Relationship Id="rId80" Type="http://schemas.openxmlformats.org/officeDocument/2006/relationships/slide" Target="slides/slide76.xml"/><Relationship Id="rId82" Type="http://schemas.openxmlformats.org/officeDocument/2006/relationships/font" Target="fonts/ArialNarrow-bold.fntdata"/><Relationship Id="rId81" Type="http://schemas.openxmlformats.org/officeDocument/2006/relationships/font" Target="fonts/ArialNarrow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48" Type="http://schemas.openxmlformats.org/officeDocument/2006/relationships/slide" Target="slides/slide44.xml"/><Relationship Id="rId47" Type="http://schemas.openxmlformats.org/officeDocument/2006/relationships/slide" Target="slides/slide43.xml"/><Relationship Id="rId49" Type="http://schemas.openxmlformats.org/officeDocument/2006/relationships/slide" Target="slides/slide4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73" Type="http://schemas.openxmlformats.org/officeDocument/2006/relationships/slide" Target="slides/slide69.xml"/><Relationship Id="rId72" Type="http://schemas.openxmlformats.org/officeDocument/2006/relationships/slide" Target="slides/slide68.xml"/><Relationship Id="rId31" Type="http://schemas.openxmlformats.org/officeDocument/2006/relationships/slide" Target="slides/slide27.xml"/><Relationship Id="rId75" Type="http://schemas.openxmlformats.org/officeDocument/2006/relationships/slide" Target="slides/slide71.xml"/><Relationship Id="rId30" Type="http://schemas.openxmlformats.org/officeDocument/2006/relationships/slide" Target="slides/slide26.xml"/><Relationship Id="rId74" Type="http://schemas.openxmlformats.org/officeDocument/2006/relationships/slide" Target="slides/slide70.xml"/><Relationship Id="rId33" Type="http://schemas.openxmlformats.org/officeDocument/2006/relationships/slide" Target="slides/slide29.xml"/><Relationship Id="rId77" Type="http://schemas.openxmlformats.org/officeDocument/2006/relationships/slide" Target="slides/slide73.xml"/><Relationship Id="rId32" Type="http://schemas.openxmlformats.org/officeDocument/2006/relationships/slide" Target="slides/slide28.xml"/><Relationship Id="rId76" Type="http://schemas.openxmlformats.org/officeDocument/2006/relationships/slide" Target="slides/slide72.xml"/><Relationship Id="rId35" Type="http://schemas.openxmlformats.org/officeDocument/2006/relationships/slide" Target="slides/slide31.xml"/><Relationship Id="rId79" Type="http://schemas.openxmlformats.org/officeDocument/2006/relationships/slide" Target="slides/slide75.xml"/><Relationship Id="rId34" Type="http://schemas.openxmlformats.org/officeDocument/2006/relationships/slide" Target="slides/slide30.xml"/><Relationship Id="rId78" Type="http://schemas.openxmlformats.org/officeDocument/2006/relationships/slide" Target="slides/slide74.xml"/><Relationship Id="rId71" Type="http://schemas.openxmlformats.org/officeDocument/2006/relationships/slide" Target="slides/slide67.xml"/><Relationship Id="rId70" Type="http://schemas.openxmlformats.org/officeDocument/2006/relationships/slide" Target="slides/slide66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62" Type="http://schemas.openxmlformats.org/officeDocument/2006/relationships/slide" Target="slides/slide58.xml"/><Relationship Id="rId61" Type="http://schemas.openxmlformats.org/officeDocument/2006/relationships/slide" Target="slides/slide57.xml"/><Relationship Id="rId20" Type="http://schemas.openxmlformats.org/officeDocument/2006/relationships/slide" Target="slides/slide16.xml"/><Relationship Id="rId64" Type="http://schemas.openxmlformats.org/officeDocument/2006/relationships/slide" Target="slides/slide60.xml"/><Relationship Id="rId63" Type="http://schemas.openxmlformats.org/officeDocument/2006/relationships/slide" Target="slides/slide59.xml"/><Relationship Id="rId22" Type="http://schemas.openxmlformats.org/officeDocument/2006/relationships/slide" Target="slides/slide18.xml"/><Relationship Id="rId66" Type="http://schemas.openxmlformats.org/officeDocument/2006/relationships/slide" Target="slides/slide62.xml"/><Relationship Id="rId21" Type="http://schemas.openxmlformats.org/officeDocument/2006/relationships/slide" Target="slides/slide17.xml"/><Relationship Id="rId65" Type="http://schemas.openxmlformats.org/officeDocument/2006/relationships/slide" Target="slides/slide61.xml"/><Relationship Id="rId24" Type="http://schemas.openxmlformats.org/officeDocument/2006/relationships/slide" Target="slides/slide20.xml"/><Relationship Id="rId68" Type="http://schemas.openxmlformats.org/officeDocument/2006/relationships/slide" Target="slides/slide64.xml"/><Relationship Id="rId23" Type="http://schemas.openxmlformats.org/officeDocument/2006/relationships/slide" Target="slides/slide19.xml"/><Relationship Id="rId67" Type="http://schemas.openxmlformats.org/officeDocument/2006/relationships/slide" Target="slides/slide63.xml"/><Relationship Id="rId60" Type="http://schemas.openxmlformats.org/officeDocument/2006/relationships/slide" Target="slides/slide56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69" Type="http://schemas.openxmlformats.org/officeDocument/2006/relationships/slide" Target="slides/slide65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9" Type="http://schemas.openxmlformats.org/officeDocument/2006/relationships/slide" Target="slides/slide25.xml"/><Relationship Id="rId51" Type="http://schemas.openxmlformats.org/officeDocument/2006/relationships/slide" Target="slides/slide47.xml"/><Relationship Id="rId50" Type="http://schemas.openxmlformats.org/officeDocument/2006/relationships/slide" Target="slides/slide46.xml"/><Relationship Id="rId53" Type="http://schemas.openxmlformats.org/officeDocument/2006/relationships/slide" Target="slides/slide49.xml"/><Relationship Id="rId52" Type="http://schemas.openxmlformats.org/officeDocument/2006/relationships/slide" Target="slides/slide48.xml"/><Relationship Id="rId11" Type="http://schemas.openxmlformats.org/officeDocument/2006/relationships/slide" Target="slides/slide7.xml"/><Relationship Id="rId55" Type="http://schemas.openxmlformats.org/officeDocument/2006/relationships/slide" Target="slides/slide51.xml"/><Relationship Id="rId10" Type="http://schemas.openxmlformats.org/officeDocument/2006/relationships/slide" Target="slides/slide6.xml"/><Relationship Id="rId54" Type="http://schemas.openxmlformats.org/officeDocument/2006/relationships/slide" Target="slides/slide50.xml"/><Relationship Id="rId13" Type="http://schemas.openxmlformats.org/officeDocument/2006/relationships/slide" Target="slides/slide9.xml"/><Relationship Id="rId57" Type="http://schemas.openxmlformats.org/officeDocument/2006/relationships/slide" Target="slides/slide53.xml"/><Relationship Id="rId12" Type="http://schemas.openxmlformats.org/officeDocument/2006/relationships/slide" Target="slides/slide8.xml"/><Relationship Id="rId56" Type="http://schemas.openxmlformats.org/officeDocument/2006/relationships/slide" Target="slides/slide52.xml"/><Relationship Id="rId15" Type="http://schemas.openxmlformats.org/officeDocument/2006/relationships/slide" Target="slides/slide11.xml"/><Relationship Id="rId59" Type="http://schemas.openxmlformats.org/officeDocument/2006/relationships/slide" Target="slides/slide55.xml"/><Relationship Id="rId14" Type="http://schemas.openxmlformats.org/officeDocument/2006/relationships/slide" Target="slides/slide10.xml"/><Relationship Id="rId58" Type="http://schemas.openxmlformats.org/officeDocument/2006/relationships/slide" Target="slides/slide5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4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3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3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4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4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5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5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6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6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7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7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8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8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9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19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0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20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1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21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2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22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5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3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23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4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24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25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25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26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26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27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27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28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28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29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" name="Google Shape;391;p29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30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30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31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p31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32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p32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6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33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33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34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Google Shape;443;p34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36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1" name="Google Shape;451;p36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37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9" name="Google Shape;459;p37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38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0" name="Google Shape;480;p38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97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39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9" name="Google Shape;499;p39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40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5" name="Google Shape;505;p40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9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41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1" name="Google Shape;511;p41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42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7" name="Google Shape;517;p42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43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2" name="Google Shape;522;p43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7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44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7" name="Google Shape;527;p44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45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2" name="Google Shape;532;p45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35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46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7" name="Google Shape;537;p46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2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47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4" name="Google Shape;544;p47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0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48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2" name="Google Shape;552;p48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49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9" name="Google Shape;559;p49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5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50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7" name="Google Shape;567;p50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0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51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2" name="Google Shape;572;p51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52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7" name="Google Shape;577;p52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p53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3" name="Google Shape;583;p53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8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7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Google Shape;588;p54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9" name="Google Shape;589;p54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2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p55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4" name="Google Shape;594;p55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7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p56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9" name="Google Shape;599;p56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3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57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5" name="Google Shape;605;p57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9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58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1" name="Google Shape;611;p58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9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59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1" name="Google Shape;621;p59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5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60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7" name="Google Shape;627;p60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0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61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2" name="Google Shape;642;p61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p63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3" name="Google Shape;653;p63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0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64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2" name="Google Shape;662;p64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9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2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65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4" name="Google Shape;684;p65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7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Google Shape;688;p66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9" name="Google Shape;689;p66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2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Google Shape;693;p67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4" name="Google Shape;694;p67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8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p68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0" name="Google Shape;700;p68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7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Google Shape;718;p69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9" name="Google Shape;719;p69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8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70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0" name="Google Shape;750;p70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2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71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4" name="Google Shape;774;p71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8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Google Shape;779;p72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0" name="Google Shape;780;p72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4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73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6" name="Google Shape;786;p73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0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74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2" name="Google Shape;792;p74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0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10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7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75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9" name="Google Shape;799;p75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3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p76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5" name="Google Shape;805;p76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8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Google Shape;809;p77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0" name="Google Shape;810;p77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3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" name="Google Shape;814;p78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5" name="Google Shape;815;p78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8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p79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0" name="Google Shape;820;p79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2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p80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4" name="Google Shape;854;p80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6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81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8" name="Google Shape;908;p81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1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1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2:notes"/>
          <p:cNvSpPr txBox="1"/>
          <p:nvPr>
            <p:ph idx="1" type="body"/>
          </p:nvPr>
        </p:nvSpPr>
        <p:spPr>
          <a:xfrm>
            <a:off x="656575" y="4647275"/>
            <a:ext cx="5252700" cy="4402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2:notes"/>
          <p:cNvSpPr/>
          <p:nvPr>
            <p:ph idx="2" type="sldImg"/>
          </p:nvPr>
        </p:nvSpPr>
        <p:spPr>
          <a:xfrm>
            <a:off x="1094525" y="733775"/>
            <a:ext cx="4377475" cy="366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Leer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Zwei Inhalte" type="twoObj">
  <p:cSld name="TWO_OBJECTS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9" name="Google Shape;69;p11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0" name="Google Shape;70;p11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Abschnittsüberschrift" type="secHead">
  <p:cSld name="SECTION_HEADER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 und Inhal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foli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" name="Google Shape;23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kaler Titel und Text" type="vertTitleAndTx">
  <p:cSld name="VERTICAL_TITLE_AND_VERTICAL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 und vertikaler Text" type="vertTx">
  <p:cSld name="VERTICAL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6" name="Google Shape;36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ld mit Überschrift" type="picTx">
  <p:cSld name="PICTURE_WITH_CAPTIO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1" name="Google Shape;41;p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3" name="Google Shape;43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nhalt mit Überschrift" type="objTx">
  <p:cSld name="OBJECT_WITH_CAPTIO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8" name="Google Shape;48;p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9" name="Google Shape;49;p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0" name="Google Shape;50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Nur Titel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5" name="Google Shape;55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gleich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2" name="Google Shape;62;p1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3" name="Google Shape;63;p1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99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5.xml"/></Relationships>
</file>

<file path=ppt/slides/_rels/slide6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0.xml"/></Relationships>
</file>

<file path=ppt/slides/_rels/slide7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1.xml"/></Relationships>
</file>

<file path=ppt/slides/_rels/slide7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2.xml"/></Relationships>
</file>

<file path=ppt/slides/_rels/slide7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3.xml"/></Relationships>
</file>

<file path=ppt/slides/_rels/slide7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4.xml"/></Relationships>
</file>

<file path=ppt/slides/_rels/slide7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5.xml"/></Relationships>
</file>

<file path=ppt/slides/_rels/slide7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6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CC00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152400" y="381000"/>
            <a:ext cx="47244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9900CC"/>
                </a:solidFill>
                <a:latin typeface="Arial"/>
                <a:ea typeface="Arial"/>
                <a:cs typeface="Arial"/>
                <a:sym typeface="Arial"/>
              </a:rPr>
              <a:t>Dějiny vykoupení v proroctví z Daniele 8–12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Boj o svatyni a správné  pochopení vykoupení v centru světového dění na konci světa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00"/>
        </a:solidFill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/>
          <p:nvPr/>
        </p:nvSpPr>
        <p:spPr>
          <a:xfrm>
            <a:off x="228600" y="2108200"/>
            <a:ext cx="4114800" cy="7112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Times New Roman"/>
              <a:buNone/>
            </a:pPr>
            <a:r>
              <a:rPr b="1" i="0" lang="en-US" sz="40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Vidění</a:t>
            </a:r>
            <a:endParaRPr/>
          </a:p>
        </p:txBody>
      </p:sp>
      <p:sp>
        <p:nvSpPr>
          <p:cNvPr id="142" name="Google Shape;142;p22"/>
          <p:cNvSpPr txBox="1"/>
          <p:nvPr/>
        </p:nvSpPr>
        <p:spPr>
          <a:xfrm>
            <a:off x="4572000" y="2108200"/>
            <a:ext cx="4267200" cy="7112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Times New Roman"/>
              <a:buNone/>
            </a:pPr>
            <a:r>
              <a:rPr b="1" i="0" lang="en-US" sz="40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Význam</a:t>
            </a:r>
            <a:endParaRPr/>
          </a:p>
        </p:txBody>
      </p:sp>
      <p:sp>
        <p:nvSpPr>
          <p:cNvPr id="143" name="Google Shape;143;p22"/>
          <p:cNvSpPr txBox="1"/>
          <p:nvPr/>
        </p:nvSpPr>
        <p:spPr>
          <a:xfrm>
            <a:off x="228600" y="3048000"/>
            <a:ext cx="4114800" cy="588962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99336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Od verše 1–14</a:t>
            </a:r>
            <a:endParaRPr/>
          </a:p>
        </p:txBody>
      </p:sp>
      <p:sp>
        <p:nvSpPr>
          <p:cNvPr id="144" name="Google Shape;144;p22"/>
          <p:cNvSpPr txBox="1"/>
          <p:nvPr/>
        </p:nvSpPr>
        <p:spPr>
          <a:xfrm>
            <a:off x="4572000" y="3048000"/>
            <a:ext cx="4267200" cy="588962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99336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3200" u="non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Od verše 17</a:t>
            </a: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b="1" i="0" lang="en-US" sz="3200" u="non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25</a:t>
            </a:r>
            <a:endParaRPr/>
          </a:p>
        </p:txBody>
      </p:sp>
      <p:sp>
        <p:nvSpPr>
          <p:cNvPr id="145" name="Google Shape;145;p22"/>
          <p:cNvSpPr txBox="1"/>
          <p:nvPr/>
        </p:nvSpPr>
        <p:spPr>
          <a:xfrm>
            <a:off x="381000" y="152400"/>
            <a:ext cx="8382000" cy="1555750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b="1" i="0" lang="en-US" sz="4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Skladba a základní struktura vidění z Daniele 8</a:t>
            </a:r>
            <a:endParaRPr/>
          </a:p>
        </p:txBody>
      </p:sp>
      <p:sp>
        <p:nvSpPr>
          <p:cNvPr id="146" name="Google Shape;146;p22"/>
          <p:cNvSpPr txBox="1"/>
          <p:nvPr/>
        </p:nvSpPr>
        <p:spPr>
          <a:xfrm>
            <a:off x="228600" y="3733800"/>
            <a:ext cx="4114800" cy="588962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99336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Danielova reakce v. 15</a:t>
            </a:r>
            <a:endParaRPr/>
          </a:p>
        </p:txBody>
      </p:sp>
      <p:sp>
        <p:nvSpPr>
          <p:cNvPr id="147" name="Google Shape;147;p22"/>
          <p:cNvSpPr txBox="1"/>
          <p:nvPr/>
        </p:nvSpPr>
        <p:spPr>
          <a:xfrm>
            <a:off x="228600" y="4419600"/>
            <a:ext cx="4114800" cy="1076325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99336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Boží příkaz vysvětlit vidění v. 16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9900CC"/>
        </a:solid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3"/>
          <p:cNvSpPr txBox="1"/>
          <p:nvPr/>
        </p:nvSpPr>
        <p:spPr>
          <a:xfrm>
            <a:off x="228600" y="1371600"/>
            <a:ext cx="4114800" cy="711200"/>
          </a:xfrm>
          <a:prstGeom prst="rect">
            <a:avLst/>
          </a:prstGeom>
          <a:solidFill>
            <a:srgbClr val="F6F8F6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SzPts val="4000"/>
              <a:buFont typeface="Times New Roman"/>
              <a:buNone/>
            </a:pPr>
            <a:r>
              <a:rPr b="1" i="0" lang="en-US" sz="4000" u="none">
                <a:solidFill>
                  <a:srgbClr val="99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vidění</a:t>
            </a:r>
            <a:endParaRPr/>
          </a:p>
        </p:txBody>
      </p:sp>
      <p:sp>
        <p:nvSpPr>
          <p:cNvPr id="153" name="Google Shape;153;p23"/>
          <p:cNvSpPr txBox="1"/>
          <p:nvPr/>
        </p:nvSpPr>
        <p:spPr>
          <a:xfrm>
            <a:off x="4572000" y="1371600"/>
            <a:ext cx="4267200" cy="711200"/>
          </a:xfrm>
          <a:prstGeom prst="rect">
            <a:avLst/>
          </a:prstGeom>
          <a:solidFill>
            <a:srgbClr val="F6F8F6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4000"/>
              <a:buFont typeface="Times New Roman"/>
              <a:buNone/>
            </a:pPr>
            <a:r>
              <a:rPr b="1" i="0" lang="en-US" sz="4000" u="none">
                <a:solidFill>
                  <a:srgbClr val="0033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význam</a:t>
            </a:r>
            <a:endParaRPr/>
          </a:p>
        </p:txBody>
      </p:sp>
      <p:sp>
        <p:nvSpPr>
          <p:cNvPr id="154" name="Google Shape;154;p23"/>
          <p:cNvSpPr txBox="1"/>
          <p:nvPr/>
        </p:nvSpPr>
        <p:spPr>
          <a:xfrm>
            <a:off x="228600" y="2362200"/>
            <a:ext cx="4114800" cy="588962"/>
          </a:xfrm>
          <a:prstGeom prst="rect">
            <a:avLst/>
          </a:prstGeom>
          <a:solidFill>
            <a:srgbClr val="F0FA24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v. 3–4               </a:t>
            </a:r>
            <a:r>
              <a:rPr b="1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beran</a:t>
            </a:r>
            <a:endParaRPr/>
          </a:p>
        </p:txBody>
      </p:sp>
      <p:sp>
        <p:nvSpPr>
          <p:cNvPr id="155" name="Google Shape;155;p23"/>
          <p:cNvSpPr txBox="1"/>
          <p:nvPr/>
        </p:nvSpPr>
        <p:spPr>
          <a:xfrm>
            <a:off x="4572000" y="2362200"/>
            <a:ext cx="4267200" cy="588962"/>
          </a:xfrm>
          <a:prstGeom prst="rect">
            <a:avLst/>
          </a:prstGeom>
          <a:solidFill>
            <a:srgbClr val="66FFFF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v. 20             </a:t>
            </a:r>
            <a:r>
              <a:rPr b="1" i="0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Médo-Persie</a:t>
            </a:r>
            <a:endParaRPr/>
          </a:p>
        </p:txBody>
      </p:sp>
      <p:sp>
        <p:nvSpPr>
          <p:cNvPr id="156" name="Google Shape;156;p23"/>
          <p:cNvSpPr txBox="1"/>
          <p:nvPr/>
        </p:nvSpPr>
        <p:spPr>
          <a:xfrm>
            <a:off x="228600" y="3124200"/>
            <a:ext cx="4114800" cy="588962"/>
          </a:xfrm>
          <a:prstGeom prst="rect">
            <a:avLst/>
          </a:prstGeom>
          <a:solidFill>
            <a:srgbClr val="F0FA24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v. 5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8a             </a:t>
            </a:r>
            <a:r>
              <a:rPr b="1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kozel</a:t>
            </a:r>
            <a:endParaRPr/>
          </a:p>
        </p:txBody>
      </p:sp>
      <p:sp>
        <p:nvSpPr>
          <p:cNvPr id="157" name="Google Shape;157;p23"/>
          <p:cNvSpPr txBox="1"/>
          <p:nvPr/>
        </p:nvSpPr>
        <p:spPr>
          <a:xfrm>
            <a:off x="4572000" y="3124200"/>
            <a:ext cx="4267200" cy="588962"/>
          </a:xfrm>
          <a:prstGeom prst="rect">
            <a:avLst/>
          </a:prstGeom>
          <a:solidFill>
            <a:srgbClr val="66FFFF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v. 21a           </a:t>
            </a:r>
            <a:r>
              <a:rPr b="1" i="0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Řecko</a:t>
            </a:r>
            <a:endParaRPr/>
          </a:p>
        </p:txBody>
      </p:sp>
      <p:sp>
        <p:nvSpPr>
          <p:cNvPr id="158" name="Google Shape;158;p23"/>
          <p:cNvSpPr txBox="1"/>
          <p:nvPr/>
        </p:nvSpPr>
        <p:spPr>
          <a:xfrm>
            <a:off x="228600" y="3886200"/>
            <a:ext cx="4114800" cy="588962"/>
          </a:xfrm>
          <a:prstGeom prst="rect">
            <a:avLst/>
          </a:prstGeom>
          <a:solidFill>
            <a:srgbClr val="F0FA24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v. 8b                </a:t>
            </a:r>
            <a:r>
              <a:rPr b="1" i="0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velký </a:t>
            </a: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roh</a:t>
            </a:r>
            <a:endParaRPr/>
          </a:p>
        </p:txBody>
      </p:sp>
      <p:sp>
        <p:nvSpPr>
          <p:cNvPr id="159" name="Google Shape;159;p23"/>
          <p:cNvSpPr txBox="1"/>
          <p:nvPr/>
        </p:nvSpPr>
        <p:spPr>
          <a:xfrm>
            <a:off x="4572000" y="3886200"/>
            <a:ext cx="4267200" cy="588962"/>
          </a:xfrm>
          <a:prstGeom prst="rect">
            <a:avLst/>
          </a:prstGeom>
          <a:solidFill>
            <a:srgbClr val="66FFFF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v. 21b   </a:t>
            </a:r>
            <a:r>
              <a:rPr b="1" i="0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1. král = Alex Vel.</a:t>
            </a:r>
            <a:endParaRPr/>
          </a:p>
        </p:txBody>
      </p:sp>
      <p:sp>
        <p:nvSpPr>
          <p:cNvPr id="160" name="Google Shape;160;p23"/>
          <p:cNvSpPr txBox="1"/>
          <p:nvPr/>
        </p:nvSpPr>
        <p:spPr>
          <a:xfrm>
            <a:off x="228600" y="4648200"/>
            <a:ext cx="4114800" cy="588962"/>
          </a:xfrm>
          <a:prstGeom prst="rect">
            <a:avLst/>
          </a:prstGeom>
          <a:solidFill>
            <a:srgbClr val="F0FA24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v. 8b                </a:t>
            </a:r>
            <a:r>
              <a:rPr b="1" i="0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4 rohy</a:t>
            </a:r>
            <a:endParaRPr/>
          </a:p>
        </p:txBody>
      </p:sp>
      <p:sp>
        <p:nvSpPr>
          <p:cNvPr id="161" name="Google Shape;161;p23"/>
          <p:cNvSpPr txBox="1"/>
          <p:nvPr/>
        </p:nvSpPr>
        <p:spPr>
          <a:xfrm>
            <a:off x="4572000" y="4572000"/>
            <a:ext cx="4267200" cy="588962"/>
          </a:xfrm>
          <a:prstGeom prst="rect">
            <a:avLst/>
          </a:prstGeom>
          <a:solidFill>
            <a:srgbClr val="66FFFF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v. 22   </a:t>
            </a:r>
            <a:r>
              <a:rPr b="1" i="0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4. králov. = diadoch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</a:t>
            </a:r>
            <a:endParaRPr/>
          </a:p>
        </p:txBody>
      </p:sp>
      <p:sp>
        <p:nvSpPr>
          <p:cNvPr id="162" name="Google Shape;162;p23"/>
          <p:cNvSpPr txBox="1"/>
          <p:nvPr/>
        </p:nvSpPr>
        <p:spPr>
          <a:xfrm>
            <a:off x="228600" y="5354637"/>
            <a:ext cx="4114800" cy="588962"/>
          </a:xfrm>
          <a:prstGeom prst="rect">
            <a:avLst/>
          </a:prstGeom>
          <a:solidFill>
            <a:srgbClr val="F0FA24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 v. </a:t>
            </a:r>
            <a:r>
              <a:rPr b="1" i="0" lang="en-US" sz="32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9                 malý roh</a:t>
            </a:r>
            <a:endParaRPr/>
          </a:p>
        </p:txBody>
      </p:sp>
      <p:sp>
        <p:nvSpPr>
          <p:cNvPr id="163" name="Google Shape;163;p23"/>
          <p:cNvSpPr txBox="1"/>
          <p:nvPr/>
        </p:nvSpPr>
        <p:spPr>
          <a:xfrm>
            <a:off x="4572000" y="5292725"/>
            <a:ext cx="4267200" cy="650875"/>
          </a:xfrm>
          <a:prstGeom prst="rect">
            <a:avLst/>
          </a:prstGeom>
          <a:solidFill>
            <a:srgbClr val="66FFFF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v. 23 + 24a       </a:t>
            </a:r>
            <a:r>
              <a:rPr b="1" i="0" lang="en-US" sz="36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drzý král `?</a:t>
            </a:r>
            <a:endParaRPr/>
          </a:p>
        </p:txBody>
      </p:sp>
      <p:sp>
        <p:nvSpPr>
          <p:cNvPr id="164" name="Google Shape;164;p23"/>
          <p:cNvSpPr txBox="1"/>
          <p:nvPr/>
        </p:nvSpPr>
        <p:spPr>
          <a:xfrm>
            <a:off x="381000" y="228600"/>
            <a:ext cx="8534400" cy="711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9900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Skladba vidění z Dan 8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CC66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4"/>
          <p:cNvSpPr txBox="1"/>
          <p:nvPr/>
        </p:nvSpPr>
        <p:spPr>
          <a:xfrm>
            <a:off x="304800" y="1228725"/>
            <a:ext cx="8564562" cy="8239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Význam veršů 23–25</a:t>
            </a:r>
            <a:endParaRPr/>
          </a:p>
        </p:txBody>
      </p:sp>
      <p:sp>
        <p:nvSpPr>
          <p:cNvPr id="170" name="Google Shape;170;p24"/>
          <p:cNvSpPr txBox="1"/>
          <p:nvPr/>
        </p:nvSpPr>
        <p:spPr>
          <a:xfrm>
            <a:off x="304800" y="228600"/>
            <a:ext cx="8610600" cy="8239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Malý roh v. 9</a:t>
            </a:r>
            <a:endParaRPr/>
          </a:p>
        </p:txBody>
      </p:sp>
      <p:sp>
        <p:nvSpPr>
          <p:cNvPr id="171" name="Google Shape;171;p24"/>
          <p:cNvSpPr txBox="1"/>
          <p:nvPr/>
        </p:nvSpPr>
        <p:spPr>
          <a:xfrm>
            <a:off x="3810000" y="2863850"/>
            <a:ext cx="5105400" cy="283686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b="1" i="0" sz="4000" u="none">
              <a:solidFill>
                <a:srgbClr val="FF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 Narrow"/>
              <a:buNone/>
            </a:pPr>
            <a:r>
              <a:rPr b="1" i="0" lang="en-US" sz="36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Kdo je tento drzý a prohnaný král?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 Narrow"/>
              <a:buNone/>
            </a:pPr>
            <a:r>
              <a:rPr b="1" i="0" lang="en-US" sz="36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Antiochus nebo papežství?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600" u="none">
              <a:solidFill>
                <a:srgbClr val="FF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99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5"/>
          <p:cNvSpPr txBox="1"/>
          <p:nvPr/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5"/>
          <p:cNvSpPr txBox="1"/>
          <p:nvPr/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5"/>
          <p:cNvSpPr txBox="1"/>
          <p:nvPr/>
        </p:nvSpPr>
        <p:spPr>
          <a:xfrm>
            <a:off x="0" y="69850"/>
            <a:ext cx="9144000" cy="638175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66"/>
              </a:buClr>
              <a:buSzPts val="3600"/>
              <a:buFont typeface="Times New Roman"/>
              <a:buNone/>
            </a:pPr>
            <a:r>
              <a:rPr b="1" i="0" lang="en-US" sz="3600" u="none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možnost významu malého rohu</a:t>
            </a:r>
            <a:endParaRPr/>
          </a:p>
        </p:txBody>
      </p:sp>
      <p:sp>
        <p:nvSpPr>
          <p:cNvPr id="179" name="Google Shape;179;p25"/>
          <p:cNvSpPr txBox="1"/>
          <p:nvPr/>
        </p:nvSpPr>
        <p:spPr>
          <a:xfrm>
            <a:off x="77787" y="885825"/>
            <a:ext cx="9063037" cy="1065212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CC0066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rgbClr val="CC0066"/>
                </a:solidFill>
                <a:latin typeface="Arial Narrow"/>
                <a:ea typeface="Arial Narrow"/>
                <a:cs typeface="Arial Narrow"/>
                <a:sym typeface="Arial Narrow"/>
              </a:rPr>
              <a:t>A)  </a:t>
            </a:r>
            <a:r>
              <a:rPr b="1" i="0" lang="en-US" sz="3200" u="sng">
                <a:solidFill>
                  <a:srgbClr val="CC0066"/>
                </a:solidFill>
                <a:latin typeface="Arial Narrow"/>
                <a:ea typeface="Arial Narrow"/>
                <a:cs typeface="Arial Narrow"/>
                <a:sym typeface="Arial Narrow"/>
              </a:rPr>
              <a:t>Roh povstal z jednoho ze 4 rohů</a:t>
            </a: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 </a:t>
            </a:r>
            <a:r>
              <a:rPr b="1" i="0" lang="en-US" sz="2800" u="none">
                <a:solidFill>
                  <a:srgbClr val="339933"/>
                </a:solidFill>
                <a:latin typeface="Arial Narrow"/>
                <a:ea typeface="Arial Narrow"/>
                <a:cs typeface="Arial Narrow"/>
                <a:sym typeface="Arial Narrow"/>
              </a:rPr>
              <a:t>(říše diadochů!)</a:t>
            </a:r>
            <a:endParaRPr b="1" i="0" sz="2800" u="none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70000"/>
              </a:lnSpc>
              <a:spcBef>
                <a:spcPts val="1600"/>
              </a:spcBef>
              <a:spcAft>
                <a:spcPts val="0"/>
              </a:spcAft>
              <a:buClr>
                <a:srgbClr val="006633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rgbClr val="006633"/>
                </a:solidFill>
                <a:latin typeface="Arial Narrow"/>
                <a:ea typeface="Arial Narrow"/>
                <a:cs typeface="Arial Narrow"/>
                <a:sym typeface="Arial Narrow"/>
              </a:rPr>
              <a:t>	</a:t>
            </a:r>
            <a:r>
              <a:rPr b="0" i="0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Sleduje určitou logiku překladu z Daniele 8,8–9</a:t>
            </a:r>
            <a:endParaRPr/>
          </a:p>
        </p:txBody>
      </p:sp>
      <p:sp>
        <p:nvSpPr>
          <p:cNvPr id="180" name="Google Shape;180;p25"/>
          <p:cNvSpPr txBox="1"/>
          <p:nvPr/>
        </p:nvSpPr>
        <p:spPr>
          <a:xfrm>
            <a:off x="381000" y="2952750"/>
            <a:ext cx="3044825" cy="1520825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800080"/>
                </a:solidFill>
                <a:latin typeface="Arial Narrow"/>
                <a:ea typeface="Arial Narrow"/>
                <a:cs typeface="Arial Narrow"/>
                <a:sym typeface="Arial Narrow"/>
              </a:rPr>
              <a:t>Beran</a:t>
            </a:r>
            <a:r>
              <a:rPr b="1" i="0" lang="en-US" sz="2400" u="none">
                <a:solidFill>
                  <a:srgbClr val="80008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None/>
            </a:pPr>
            <a:r>
              <a:rPr b="1" i="0" lang="en-US" sz="20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536 př. Kr.   -   	331</a:t>
            </a:r>
            <a:endParaRPr/>
          </a:p>
        </p:txBody>
      </p:sp>
      <p:sp>
        <p:nvSpPr>
          <p:cNvPr id="181" name="Google Shape;181;p25"/>
          <p:cNvSpPr txBox="1"/>
          <p:nvPr/>
        </p:nvSpPr>
        <p:spPr>
          <a:xfrm>
            <a:off x="1752600" y="2952750"/>
            <a:ext cx="1905000" cy="98425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3366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993366"/>
                </a:solidFill>
                <a:latin typeface="Arial Narrow"/>
                <a:ea typeface="Arial Narrow"/>
                <a:cs typeface="Arial Narrow"/>
                <a:sym typeface="Arial Narrow"/>
              </a:rPr>
              <a:t>   kozel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93366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993366"/>
                </a:solidFill>
                <a:latin typeface="Arial Narrow"/>
                <a:ea typeface="Arial Narrow"/>
                <a:cs typeface="Arial Narrow"/>
                <a:sym typeface="Arial Narrow"/>
              </a:rPr>
              <a:t>       </a:t>
            </a:r>
            <a:endParaRPr/>
          </a:p>
        </p:txBody>
      </p:sp>
      <p:sp>
        <p:nvSpPr>
          <p:cNvPr id="182" name="Google Shape;182;p25"/>
          <p:cNvSpPr txBox="1"/>
          <p:nvPr/>
        </p:nvSpPr>
        <p:spPr>
          <a:xfrm>
            <a:off x="4953000" y="4019550"/>
            <a:ext cx="3124200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None/>
            </a:pPr>
            <a:r>
              <a:rPr b="1" i="0" lang="en-US" sz="20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      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168   -   164 př. Kr.</a:t>
            </a:r>
            <a:endParaRPr/>
          </a:p>
        </p:txBody>
      </p:sp>
      <p:sp>
        <p:nvSpPr>
          <p:cNvPr id="183" name="Google Shape;183;p25"/>
          <p:cNvSpPr txBox="1"/>
          <p:nvPr/>
        </p:nvSpPr>
        <p:spPr>
          <a:xfrm>
            <a:off x="381000" y="3562350"/>
            <a:ext cx="1600200" cy="519112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M-Persie</a:t>
            </a:r>
            <a:endParaRPr/>
          </a:p>
        </p:txBody>
      </p:sp>
      <p:sp>
        <p:nvSpPr>
          <p:cNvPr id="184" name="Google Shape;184;p25"/>
          <p:cNvSpPr txBox="1"/>
          <p:nvPr/>
        </p:nvSpPr>
        <p:spPr>
          <a:xfrm>
            <a:off x="2124075" y="3562350"/>
            <a:ext cx="1371600" cy="519112"/>
          </a:xfrm>
          <a:prstGeom prst="rect">
            <a:avLst/>
          </a:prstGeom>
          <a:solidFill>
            <a:srgbClr val="99336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Řecko</a:t>
            </a:r>
            <a:endParaRPr/>
          </a:p>
        </p:txBody>
      </p:sp>
      <p:sp>
        <p:nvSpPr>
          <p:cNvPr id="185" name="Google Shape;185;p25"/>
          <p:cNvSpPr/>
          <p:nvPr/>
        </p:nvSpPr>
        <p:spPr>
          <a:xfrm>
            <a:off x="3352800" y="3562350"/>
            <a:ext cx="381000" cy="457200"/>
          </a:xfrm>
          <a:prstGeom prst="rightBrace">
            <a:avLst>
              <a:gd fmla="val 5175" name="adj1"/>
              <a:gd fmla="val 11250" name="adj2"/>
            </a:avLst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6" name="Google Shape;186;p25"/>
          <p:cNvCxnSpPr/>
          <p:nvPr/>
        </p:nvCxnSpPr>
        <p:spPr>
          <a:xfrm>
            <a:off x="3581400" y="4095750"/>
            <a:ext cx="5257800" cy="0"/>
          </a:xfrm>
          <a:prstGeom prst="straightConnector1">
            <a:avLst/>
          </a:prstGeom>
          <a:noFill/>
          <a:ln cap="flat" cmpd="sng" w="57150">
            <a:solidFill>
              <a:srgbClr val="CC0000"/>
            </a:solidFill>
            <a:prstDash val="solid"/>
            <a:miter lim="800000"/>
            <a:headEnd len="med" w="med" type="none"/>
            <a:tailEnd len="sm" w="sm" type="triangle"/>
          </a:ln>
        </p:spPr>
      </p:cxnSp>
      <p:sp>
        <p:nvSpPr>
          <p:cNvPr id="187" name="Google Shape;187;p25"/>
          <p:cNvSpPr txBox="1"/>
          <p:nvPr/>
        </p:nvSpPr>
        <p:spPr>
          <a:xfrm>
            <a:off x="5486400" y="4495800"/>
            <a:ext cx="31242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říše Seleukovců</a:t>
            </a:r>
            <a:endParaRPr/>
          </a:p>
        </p:txBody>
      </p:sp>
      <p:sp>
        <p:nvSpPr>
          <p:cNvPr id="188" name="Google Shape;188;p25"/>
          <p:cNvSpPr txBox="1"/>
          <p:nvPr/>
        </p:nvSpPr>
        <p:spPr>
          <a:xfrm>
            <a:off x="3581400" y="2647950"/>
            <a:ext cx="1676400" cy="433387"/>
          </a:xfrm>
          <a:prstGeom prst="rect">
            <a:avLst/>
          </a:prstGeom>
          <a:solidFill>
            <a:srgbClr val="66006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Kassander</a:t>
            </a:r>
            <a:endParaRPr/>
          </a:p>
        </p:txBody>
      </p:sp>
      <p:sp>
        <p:nvSpPr>
          <p:cNvPr id="189" name="Google Shape;189;p25"/>
          <p:cNvSpPr txBox="1"/>
          <p:nvPr/>
        </p:nvSpPr>
        <p:spPr>
          <a:xfrm>
            <a:off x="3581400" y="3105150"/>
            <a:ext cx="1676400" cy="457200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Lysimachos</a:t>
            </a:r>
            <a:endParaRPr/>
          </a:p>
        </p:txBody>
      </p:sp>
      <p:sp>
        <p:nvSpPr>
          <p:cNvPr id="190" name="Google Shape;190;p25"/>
          <p:cNvSpPr txBox="1"/>
          <p:nvPr/>
        </p:nvSpPr>
        <p:spPr>
          <a:xfrm>
            <a:off x="3581400" y="3638550"/>
            <a:ext cx="1676400" cy="457200"/>
          </a:xfrm>
          <a:prstGeom prst="rect">
            <a:avLst/>
          </a:prstGeom>
          <a:solidFill>
            <a:srgbClr val="CC006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Seleukus</a:t>
            </a:r>
            <a:endParaRPr/>
          </a:p>
        </p:txBody>
      </p:sp>
      <p:sp>
        <p:nvSpPr>
          <p:cNvPr id="191" name="Google Shape;191;p25"/>
          <p:cNvSpPr txBox="1"/>
          <p:nvPr/>
        </p:nvSpPr>
        <p:spPr>
          <a:xfrm>
            <a:off x="3495675" y="4171950"/>
            <a:ext cx="1873250" cy="420687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Ptolemajos</a:t>
            </a:r>
            <a:endParaRPr/>
          </a:p>
        </p:txBody>
      </p:sp>
      <p:sp>
        <p:nvSpPr>
          <p:cNvPr id="192" name="Google Shape;192;p25"/>
          <p:cNvSpPr txBox="1"/>
          <p:nvPr/>
        </p:nvSpPr>
        <p:spPr>
          <a:xfrm>
            <a:off x="5410200" y="2952750"/>
            <a:ext cx="3352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66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Malý roh</a:t>
            </a:r>
            <a:endParaRPr/>
          </a:p>
        </p:txBody>
      </p:sp>
      <p:sp>
        <p:nvSpPr>
          <p:cNvPr id="193" name="Google Shape;193;p25"/>
          <p:cNvSpPr txBox="1"/>
          <p:nvPr/>
        </p:nvSpPr>
        <p:spPr>
          <a:xfrm>
            <a:off x="5410200" y="3638550"/>
            <a:ext cx="2438400" cy="420687"/>
          </a:xfrm>
          <a:prstGeom prst="rect">
            <a:avLst/>
          </a:prstGeom>
          <a:solidFill>
            <a:srgbClr val="CC006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A. Epiphanes?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6"/>
          <p:cNvSpPr txBox="1"/>
          <p:nvPr/>
        </p:nvSpPr>
        <p:spPr>
          <a:xfrm>
            <a:off x="304800" y="152400"/>
            <a:ext cx="86106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3600"/>
              <a:buFont typeface="Arial Black"/>
              <a:buNone/>
            </a:pPr>
            <a:r>
              <a:rPr b="0" i="1" lang="en-US" sz="3600" u="none">
                <a:solidFill>
                  <a:srgbClr val="990099"/>
                </a:solidFill>
                <a:latin typeface="Arial Black"/>
                <a:ea typeface="Arial Black"/>
                <a:cs typeface="Arial Black"/>
                <a:sym typeface="Arial Black"/>
              </a:rPr>
              <a:t>4 říše diadochů </a:t>
            </a:r>
            <a:r>
              <a:rPr b="0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(320–164 př. Kr.)</a:t>
            </a:r>
            <a:r>
              <a:rPr b="0" i="1" lang="en-US" sz="2800" u="none">
                <a:solidFill>
                  <a:srgbClr val="3366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99" name="Google Shape;199;p26"/>
          <p:cNvSpPr txBox="1"/>
          <p:nvPr/>
        </p:nvSpPr>
        <p:spPr>
          <a:xfrm>
            <a:off x="2362200" y="2514600"/>
            <a:ext cx="28194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SzPts val="2800"/>
              <a:buFont typeface="Arial Black"/>
              <a:buNone/>
            </a:pPr>
            <a:r>
              <a:rPr b="0" i="1" lang="en-US" sz="2800" u="none">
                <a:solidFill>
                  <a:srgbClr val="9900CC"/>
                </a:solidFill>
                <a:latin typeface="Arial Black"/>
                <a:ea typeface="Arial Black"/>
                <a:cs typeface="Arial Black"/>
                <a:sym typeface="Arial Black"/>
              </a:rPr>
              <a:t>Kassander</a:t>
            </a:r>
            <a:endParaRPr/>
          </a:p>
        </p:txBody>
      </p:sp>
      <p:sp>
        <p:nvSpPr>
          <p:cNvPr id="200" name="Google Shape;200;p26"/>
          <p:cNvSpPr txBox="1"/>
          <p:nvPr/>
        </p:nvSpPr>
        <p:spPr>
          <a:xfrm>
            <a:off x="4876800" y="2133600"/>
            <a:ext cx="26670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SzPts val="2800"/>
              <a:buFont typeface="Arial Black"/>
              <a:buNone/>
            </a:pPr>
            <a:r>
              <a:rPr b="0" i="1" lang="en-US" sz="2800" u="none">
                <a:solidFill>
                  <a:srgbClr val="9900CC"/>
                </a:solidFill>
                <a:latin typeface="Arial Black"/>
                <a:ea typeface="Arial Black"/>
                <a:cs typeface="Arial Black"/>
                <a:sym typeface="Arial Black"/>
              </a:rPr>
              <a:t>Lysimachos</a:t>
            </a:r>
            <a:endParaRPr/>
          </a:p>
        </p:txBody>
      </p:sp>
      <p:sp>
        <p:nvSpPr>
          <p:cNvPr id="201" name="Google Shape;201;p26"/>
          <p:cNvSpPr txBox="1"/>
          <p:nvPr/>
        </p:nvSpPr>
        <p:spPr>
          <a:xfrm>
            <a:off x="8001000" y="2743200"/>
            <a:ext cx="533400" cy="301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SzPts val="2400"/>
              <a:buFont typeface="Arial Black"/>
              <a:buNone/>
            </a:pPr>
            <a:r>
              <a:rPr b="0" i="1" lang="en-US" sz="2400" u="none">
                <a:solidFill>
                  <a:srgbClr val="9900CC"/>
                </a:solidFill>
                <a:latin typeface="Arial Black"/>
                <a:ea typeface="Arial Black"/>
                <a:cs typeface="Arial Black"/>
                <a:sym typeface="Arial Black"/>
              </a:rPr>
              <a:t>SELEUKOS</a:t>
            </a:r>
            <a:endParaRPr/>
          </a:p>
        </p:txBody>
      </p:sp>
      <p:sp>
        <p:nvSpPr>
          <p:cNvPr id="202" name="Google Shape;202;p26"/>
          <p:cNvSpPr txBox="1"/>
          <p:nvPr/>
        </p:nvSpPr>
        <p:spPr>
          <a:xfrm>
            <a:off x="5257800" y="5272087"/>
            <a:ext cx="26670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SzPts val="2800"/>
              <a:buFont typeface="Arial Black"/>
              <a:buNone/>
            </a:pPr>
            <a:r>
              <a:rPr b="0" i="1" lang="en-US" sz="2800" u="none">
                <a:solidFill>
                  <a:srgbClr val="9900CC"/>
                </a:solidFill>
                <a:latin typeface="Arial Black"/>
                <a:ea typeface="Arial Black"/>
                <a:cs typeface="Arial Black"/>
                <a:sym typeface="Arial Black"/>
              </a:rPr>
              <a:t>Ptolemajos</a:t>
            </a:r>
            <a:endParaRPr/>
          </a:p>
        </p:txBody>
      </p:sp>
      <p:sp>
        <p:nvSpPr>
          <p:cNvPr id="203" name="Google Shape;203;p26"/>
          <p:cNvSpPr txBox="1"/>
          <p:nvPr/>
        </p:nvSpPr>
        <p:spPr>
          <a:xfrm>
            <a:off x="5943600" y="5715000"/>
            <a:ext cx="1752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Egypt</a:t>
            </a:r>
            <a:endParaRPr/>
          </a:p>
        </p:txBody>
      </p:sp>
      <p:sp>
        <p:nvSpPr>
          <p:cNvPr id="204" name="Google Shape;204;p26"/>
          <p:cNvSpPr txBox="1"/>
          <p:nvPr/>
        </p:nvSpPr>
        <p:spPr>
          <a:xfrm>
            <a:off x="3200400" y="2811462"/>
            <a:ext cx="1371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Řecko</a:t>
            </a:r>
            <a:endParaRPr/>
          </a:p>
        </p:txBody>
      </p:sp>
      <p:sp>
        <p:nvSpPr>
          <p:cNvPr id="205" name="Google Shape;205;p26"/>
          <p:cNvSpPr txBox="1"/>
          <p:nvPr/>
        </p:nvSpPr>
        <p:spPr>
          <a:xfrm flipH="1">
            <a:off x="7772400" y="2971800"/>
            <a:ext cx="381000" cy="304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Pales t ina</a:t>
            </a:r>
            <a:endParaRPr/>
          </a:p>
        </p:txBody>
      </p:sp>
      <p:sp>
        <p:nvSpPr>
          <p:cNvPr id="206" name="Google Shape;206;p26"/>
          <p:cNvSpPr txBox="1"/>
          <p:nvPr/>
        </p:nvSpPr>
        <p:spPr>
          <a:xfrm>
            <a:off x="5105400" y="243840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Malá  - A s i e</a:t>
            </a:r>
            <a:endParaRPr/>
          </a:p>
        </p:txBody>
      </p:sp>
      <p:sp>
        <p:nvSpPr>
          <p:cNvPr id="207" name="Google Shape;207;p26"/>
          <p:cNvSpPr txBox="1"/>
          <p:nvPr/>
        </p:nvSpPr>
        <p:spPr>
          <a:xfrm>
            <a:off x="457200" y="5562600"/>
            <a:ext cx="4953000" cy="116046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FF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Ne tak mocný jako </a:t>
            </a: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on</a:t>
            </a: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=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ne tak jako Alexander Veliký!</a:t>
            </a: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08" name="Google Shape;208;p26"/>
          <p:cNvSpPr txBox="1"/>
          <p:nvPr/>
        </p:nvSpPr>
        <p:spPr>
          <a:xfrm>
            <a:off x="304800" y="838200"/>
            <a:ext cx="8610600" cy="53181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Z jednoho „</a:t>
            </a:r>
            <a:r>
              <a:rPr b="1" i="0" lang="en-US" sz="28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z nich</a:t>
            </a: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“ povstane malý roh!</a:t>
            </a:r>
            <a:r>
              <a:rPr b="1" i="0" lang="en-US" sz="28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09" name="Google Shape;209;p26"/>
          <p:cNvSpPr/>
          <p:nvPr/>
        </p:nvSpPr>
        <p:spPr>
          <a:xfrm>
            <a:off x="5562600" y="2971800"/>
            <a:ext cx="2286000" cy="2057400"/>
          </a:xfrm>
          <a:prstGeom prst="ellipse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Malý roh?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993300"/>
                </a:solidFill>
                <a:latin typeface="Arial"/>
                <a:ea typeface="Arial"/>
                <a:cs typeface="Arial"/>
                <a:sym typeface="Arial"/>
              </a:rPr>
              <a:t>Antiochus?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2"/>
        </a:solidFill>
      </p:bgPr>
    </p:bg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7"/>
          <p:cNvSpPr txBox="1"/>
          <p:nvPr/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27"/>
          <p:cNvSpPr txBox="1"/>
          <p:nvPr/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27"/>
          <p:cNvSpPr txBox="1"/>
          <p:nvPr/>
        </p:nvSpPr>
        <p:spPr>
          <a:xfrm>
            <a:off x="152400" y="835025"/>
            <a:ext cx="8839200" cy="56213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Vládcem před vzestupem římské říše by byl malý roh, ne 		už papežství!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i="0" lang="en-US" sz="2400" u="sng">
                <a:solidFill>
                  <a:srgbClr val="FF0033"/>
                </a:solidFill>
                <a:latin typeface="Arial"/>
                <a:ea typeface="Arial"/>
                <a:cs typeface="Arial"/>
                <a:sym typeface="Arial"/>
              </a:rPr>
              <a:t>Kníže vojska</a:t>
            </a:r>
            <a:r>
              <a:rPr b="1" i="0" lang="en-US" sz="2400" u="none">
                <a:solidFill>
                  <a:srgbClr val="FF0033"/>
                </a:solidFill>
                <a:latin typeface="Arial"/>
                <a:ea typeface="Arial"/>
                <a:cs typeface="Arial"/>
                <a:sym typeface="Arial"/>
              </a:rPr>
              <a:t> by byl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>
                <a:solidFill>
                  <a:srgbClr val="FF0033"/>
                </a:solidFill>
                <a:latin typeface="Arial"/>
                <a:ea typeface="Arial"/>
                <a:cs typeface="Arial"/>
                <a:sym typeface="Arial"/>
              </a:rPr>
              <a:t>potom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>
                <a:solidFill>
                  <a:srgbClr val="FF0033"/>
                </a:solidFill>
                <a:latin typeface="Arial"/>
                <a:ea typeface="Arial"/>
                <a:cs typeface="Arial"/>
                <a:sym typeface="Arial"/>
              </a:rPr>
              <a:t>židovský kníže!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0033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33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„Ustavičná“ by byla </a:t>
            </a:r>
            <a:r>
              <a:rPr b="1" i="0" lang="en-US" sz="2400" u="sng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doslovnou obětí</a:t>
            </a: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!</a:t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i="0" lang="en-US" sz="2400" u="sng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Svatyně</a:t>
            </a: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by byla doslovným židovským chrámem!</a:t>
            </a:r>
            <a:endParaRPr/>
          </a:p>
          <a:p>
            <a:pPr indent="0" lvl="0" marL="0" marR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Znesvěcení svatyně by bylo doslovné! Např. </a:t>
            </a:r>
            <a:r>
              <a:rPr b="1" i="0" lang="en-US" sz="2400" u="none">
                <a:solidFill>
                  <a:srgbClr val="FF00CC"/>
                </a:solidFill>
                <a:latin typeface="Arial"/>
                <a:ea typeface="Arial"/>
                <a:cs typeface="Arial"/>
                <a:sym typeface="Arial"/>
              </a:rPr>
              <a:t>Antiochus  		168–164 př. Kr.</a:t>
            </a:r>
            <a:endParaRPr/>
          </a:p>
          <a:p>
            <a:pPr indent="0" lvl="0" marL="0" marR="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i="0" sz="2000" u="none">
              <a:solidFill>
                <a:srgbClr val="FF00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2300 večerů a jiter by bylo 1150 doslovných dní.</a:t>
            </a:r>
            <a:r>
              <a:rPr b="1" i="0" lang="en-US" sz="24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sng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Očištění</a:t>
            </a:r>
            <a:r>
              <a:rPr b="1" i="0" lang="en-US" sz="24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 svatyně by bylo osvobození chrámu (</a:t>
            </a:r>
            <a:r>
              <a:rPr b="1" i="0" lang="en-US" sz="18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164 př. Kr.)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ts val="1800"/>
              <a:buFont typeface="Arial"/>
              <a:buChar char="•"/>
            </a:pPr>
            <a:r>
              <a:rPr b="1" i="0" lang="en-US" sz="18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Proroctví o </a:t>
            </a:r>
            <a:r>
              <a:rPr b="1" i="0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malém rohu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b="1" i="0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svatyni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bychom museli pokládat 	za naplněné </a:t>
            </a:r>
            <a:r>
              <a:rPr b="1" i="0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před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1. příchodem Ježíše Krista!</a:t>
            </a:r>
            <a:endParaRPr/>
          </a:p>
        </p:txBody>
      </p:sp>
      <p:sp>
        <p:nvSpPr>
          <p:cNvPr id="217" name="Google Shape;217;p27"/>
          <p:cNvSpPr txBox="1"/>
          <p:nvPr/>
        </p:nvSpPr>
        <p:spPr>
          <a:xfrm>
            <a:off x="198437" y="152400"/>
            <a:ext cx="8716962" cy="5191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Logický důsledek výkladu o Antiochovi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8"/>
          <p:cNvSpPr txBox="1"/>
          <p:nvPr/>
        </p:nvSpPr>
        <p:spPr>
          <a:xfrm>
            <a:off x="3733800" y="1958975"/>
            <a:ext cx="5105400" cy="42433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 Narrow"/>
              <a:buNone/>
            </a:pPr>
            <a:r>
              <a:rPr b="1" i="0" lang="en-US" sz="36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Ke konci čtyř království!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1.) z jednoho ze </a:t>
            </a:r>
            <a:r>
              <a:rPr b="1" i="0" lang="en-US" sz="3200" u="none">
                <a:solidFill>
                  <a:srgbClr val="FF00FF"/>
                </a:solidFill>
                <a:latin typeface="Arial Narrow"/>
                <a:ea typeface="Arial Narrow"/>
                <a:cs typeface="Arial Narrow"/>
                <a:sym typeface="Arial Narrow"/>
              </a:rPr>
              <a:t>4 rohů?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2.) z jednoho ze </a:t>
            </a:r>
            <a:r>
              <a:rPr b="1" i="0" lang="en-US" sz="32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4 větrů?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 Narrow"/>
              <a:buNone/>
            </a:pPr>
            <a:r>
              <a:rPr b="0" i="1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„A místo něho vyrostly </a:t>
            </a:r>
            <a:r>
              <a:rPr b="0" i="1" lang="en-US" sz="3200" u="none">
                <a:solidFill>
                  <a:srgbClr val="FF00FF"/>
                </a:solidFill>
                <a:latin typeface="Arial Narrow"/>
                <a:ea typeface="Arial Narrow"/>
                <a:cs typeface="Arial Narrow"/>
                <a:sym typeface="Arial Narrow"/>
              </a:rPr>
              <a:t>4 nápadné rohy</a:t>
            </a:r>
            <a:r>
              <a:rPr b="0" i="1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do </a:t>
            </a:r>
            <a:r>
              <a:rPr b="0" i="1" lang="en-US" sz="32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4 </a:t>
            </a:r>
            <a:r>
              <a:rPr b="0" i="1" lang="en-US" sz="3200" u="sng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nebeských větrů.</a:t>
            </a:r>
            <a:r>
              <a:rPr b="0" i="1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Z </a:t>
            </a:r>
            <a:r>
              <a:rPr b="0" i="1" lang="en-US" sz="32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jednoho </a:t>
            </a:r>
            <a:r>
              <a:rPr b="0" i="1" lang="en-US" sz="3200" u="sng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z</a:t>
            </a:r>
            <a:r>
              <a:rPr b="0" i="1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0" i="1" lang="en-US" sz="3200" u="sng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nich</a:t>
            </a:r>
            <a:r>
              <a:rPr b="0" i="1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vyrazil jeden maličký roh!“</a:t>
            </a:r>
            <a:endParaRPr/>
          </a:p>
        </p:txBody>
      </p:sp>
      <p:sp>
        <p:nvSpPr>
          <p:cNvPr id="223" name="Google Shape;223;p28"/>
          <p:cNvSpPr txBox="1"/>
          <p:nvPr/>
        </p:nvSpPr>
        <p:spPr>
          <a:xfrm>
            <a:off x="304800" y="1125537"/>
            <a:ext cx="8610600" cy="676275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FFFF99"/>
                </a:solidFill>
                <a:latin typeface="Arial"/>
                <a:ea typeface="Arial"/>
                <a:cs typeface="Arial"/>
                <a:sym typeface="Arial"/>
              </a:rPr>
              <a:t>Jeho dobový a zeměpisný původ?</a:t>
            </a: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304800" y="188912"/>
            <a:ext cx="8610600" cy="8239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Identifikace malého rohu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9"/>
          <p:cNvSpPr txBox="1"/>
          <p:nvPr/>
        </p:nvSpPr>
        <p:spPr>
          <a:xfrm>
            <a:off x="304800" y="152400"/>
            <a:ext cx="86106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990099"/>
                </a:solidFill>
                <a:latin typeface="Arial"/>
                <a:ea typeface="Arial"/>
                <a:cs typeface="Arial"/>
                <a:sym typeface="Arial"/>
              </a:rPr>
              <a:t>Antiochus nebo Řím a papežství?</a:t>
            </a:r>
            <a:endParaRPr/>
          </a:p>
        </p:txBody>
      </p:sp>
      <p:sp>
        <p:nvSpPr>
          <p:cNvPr id="230" name="Google Shape;230;p29"/>
          <p:cNvSpPr txBox="1"/>
          <p:nvPr/>
        </p:nvSpPr>
        <p:spPr>
          <a:xfrm>
            <a:off x="2362200" y="2514600"/>
            <a:ext cx="2819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SzPts val="2400"/>
              <a:buFont typeface="Arial Black"/>
              <a:buNone/>
            </a:pPr>
            <a:r>
              <a:rPr b="0" i="1" lang="en-US" sz="2400" u="none">
                <a:solidFill>
                  <a:srgbClr val="9900CC"/>
                </a:solidFill>
                <a:latin typeface="Arial Black"/>
                <a:ea typeface="Arial Black"/>
                <a:cs typeface="Arial Black"/>
                <a:sym typeface="Arial Black"/>
              </a:rPr>
              <a:t>Kassander</a:t>
            </a:r>
            <a:endParaRPr/>
          </a:p>
        </p:txBody>
      </p:sp>
      <p:sp>
        <p:nvSpPr>
          <p:cNvPr id="231" name="Google Shape;231;p29"/>
          <p:cNvSpPr txBox="1"/>
          <p:nvPr/>
        </p:nvSpPr>
        <p:spPr>
          <a:xfrm>
            <a:off x="4876800" y="2133600"/>
            <a:ext cx="2667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SzPts val="2400"/>
              <a:buFont typeface="Arial Black"/>
              <a:buNone/>
            </a:pPr>
            <a:r>
              <a:rPr b="0" i="1" lang="en-US" sz="2400" u="none">
                <a:solidFill>
                  <a:srgbClr val="9900CC"/>
                </a:solidFill>
                <a:latin typeface="Arial Black"/>
                <a:ea typeface="Arial Black"/>
                <a:cs typeface="Arial Black"/>
                <a:sym typeface="Arial Black"/>
              </a:rPr>
              <a:t>Lysimachos</a:t>
            </a:r>
            <a:endParaRPr/>
          </a:p>
        </p:txBody>
      </p:sp>
      <p:sp>
        <p:nvSpPr>
          <p:cNvPr id="232" name="Google Shape;232;p29"/>
          <p:cNvSpPr txBox="1"/>
          <p:nvPr/>
        </p:nvSpPr>
        <p:spPr>
          <a:xfrm>
            <a:off x="8001000" y="2971800"/>
            <a:ext cx="533400" cy="301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SzPts val="2400"/>
              <a:buFont typeface="Arial Black"/>
              <a:buNone/>
            </a:pPr>
            <a:r>
              <a:rPr b="0" i="1" lang="en-US" sz="2400" u="none">
                <a:solidFill>
                  <a:srgbClr val="9900CC"/>
                </a:solidFill>
                <a:latin typeface="Arial Black"/>
                <a:ea typeface="Arial Black"/>
                <a:cs typeface="Arial Black"/>
                <a:sym typeface="Arial Black"/>
              </a:rPr>
              <a:t>SELEUKOS</a:t>
            </a:r>
            <a:endParaRPr/>
          </a:p>
        </p:txBody>
      </p:sp>
      <p:sp>
        <p:nvSpPr>
          <p:cNvPr id="233" name="Google Shape;233;p29"/>
          <p:cNvSpPr txBox="1"/>
          <p:nvPr/>
        </p:nvSpPr>
        <p:spPr>
          <a:xfrm>
            <a:off x="5638800" y="4953000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2400"/>
              <a:buFont typeface="Arial Black"/>
              <a:buNone/>
            </a:pPr>
            <a:r>
              <a:rPr b="0" i="1" lang="en-US" sz="2400" u="none">
                <a:solidFill>
                  <a:srgbClr val="990099"/>
                </a:solidFill>
                <a:latin typeface="Arial Black"/>
                <a:ea typeface="Arial Black"/>
                <a:cs typeface="Arial Black"/>
                <a:sym typeface="Arial Black"/>
              </a:rPr>
              <a:t>P</a:t>
            </a:r>
            <a:r>
              <a:rPr b="0" i="1" lang="en-US" sz="2300" u="none">
                <a:solidFill>
                  <a:srgbClr val="990099"/>
                </a:solidFill>
                <a:latin typeface="Arial Black"/>
                <a:ea typeface="Arial Black"/>
                <a:cs typeface="Arial Black"/>
                <a:sym typeface="Arial Black"/>
              </a:rPr>
              <a:t>tolemajos</a:t>
            </a:r>
            <a:endParaRPr/>
          </a:p>
        </p:txBody>
      </p:sp>
      <p:sp>
        <p:nvSpPr>
          <p:cNvPr id="234" name="Google Shape;234;p29"/>
          <p:cNvSpPr/>
          <p:nvPr/>
        </p:nvSpPr>
        <p:spPr>
          <a:xfrm>
            <a:off x="838200" y="990600"/>
            <a:ext cx="1371600" cy="1219200"/>
          </a:xfrm>
          <a:prstGeom prst="ellipse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Pohan.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Řím </a:t>
            </a:r>
            <a:endParaRPr/>
          </a:p>
        </p:txBody>
      </p:sp>
      <p:sp>
        <p:nvSpPr>
          <p:cNvPr id="235" name="Google Shape;235;p29"/>
          <p:cNvSpPr txBox="1"/>
          <p:nvPr/>
        </p:nvSpPr>
        <p:spPr>
          <a:xfrm>
            <a:off x="5943600" y="5334000"/>
            <a:ext cx="1752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Egypt</a:t>
            </a:r>
            <a:endParaRPr/>
          </a:p>
        </p:txBody>
      </p:sp>
      <p:sp>
        <p:nvSpPr>
          <p:cNvPr id="236" name="Google Shape;236;p29"/>
          <p:cNvSpPr txBox="1"/>
          <p:nvPr/>
        </p:nvSpPr>
        <p:spPr>
          <a:xfrm>
            <a:off x="3200400" y="2811462"/>
            <a:ext cx="13716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Řecko</a:t>
            </a:r>
            <a:endParaRPr/>
          </a:p>
        </p:txBody>
      </p:sp>
      <p:sp>
        <p:nvSpPr>
          <p:cNvPr id="237" name="Google Shape;237;p29"/>
          <p:cNvSpPr txBox="1"/>
          <p:nvPr/>
        </p:nvSpPr>
        <p:spPr>
          <a:xfrm flipH="1">
            <a:off x="7772400" y="2895600"/>
            <a:ext cx="381000" cy="304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Pales t ina</a:t>
            </a:r>
            <a:endParaRPr/>
          </a:p>
        </p:txBody>
      </p:sp>
      <p:sp>
        <p:nvSpPr>
          <p:cNvPr id="238" name="Google Shape;238;p29"/>
          <p:cNvSpPr txBox="1"/>
          <p:nvPr/>
        </p:nvSpPr>
        <p:spPr>
          <a:xfrm>
            <a:off x="5105400" y="243840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 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l á	A s i e</a:t>
            </a:r>
            <a:endParaRPr/>
          </a:p>
        </p:txBody>
      </p:sp>
      <p:sp>
        <p:nvSpPr>
          <p:cNvPr id="239" name="Google Shape;239;p29"/>
          <p:cNvSpPr/>
          <p:nvPr/>
        </p:nvSpPr>
        <p:spPr>
          <a:xfrm rot="-2700000">
            <a:off x="2895600" y="1447800"/>
            <a:ext cx="685800" cy="46482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á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/>
          </a:p>
        </p:txBody>
      </p:sp>
      <p:sp>
        <p:nvSpPr>
          <p:cNvPr id="240" name="Google Shape;240;p29"/>
          <p:cNvSpPr/>
          <p:nvPr/>
        </p:nvSpPr>
        <p:spPr>
          <a:xfrm rot="-3960000">
            <a:off x="2478087" y="1252537"/>
            <a:ext cx="685800" cy="21336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sp>
        <p:nvSpPr>
          <p:cNvPr id="241" name="Google Shape;241;p29"/>
          <p:cNvSpPr/>
          <p:nvPr/>
        </p:nvSpPr>
        <p:spPr>
          <a:xfrm rot="-5340000">
            <a:off x="4630737" y="1908175"/>
            <a:ext cx="685800" cy="25146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29"/>
          <p:cNvSpPr/>
          <p:nvPr/>
        </p:nvSpPr>
        <p:spPr>
          <a:xfrm rot="-3000000">
            <a:off x="6934200" y="2895600"/>
            <a:ext cx="685800" cy="25146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29"/>
          <p:cNvSpPr txBox="1"/>
          <p:nvPr/>
        </p:nvSpPr>
        <p:spPr>
          <a:xfrm rot="2400000">
            <a:off x="6039856" y="3926347"/>
            <a:ext cx="234315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63 př. Kr.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76200" y="6324600"/>
            <a:ext cx="8763000" cy="519112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FFFF99"/>
                </a:solidFill>
                <a:latin typeface="Arial Narrow"/>
                <a:ea typeface="Arial Narrow"/>
                <a:cs typeface="Arial Narrow"/>
                <a:sym typeface="Arial Narrow"/>
              </a:rPr>
              <a:t>Vzmáhal se na jih, na východ i k nádherné zemi!  (v. 9)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4648200" y="990600"/>
            <a:ext cx="3657600" cy="1160462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Z jednoho ze 4 větrů!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(4 strany světa)</a:t>
            </a:r>
            <a:endParaRPr/>
          </a:p>
        </p:txBody>
      </p:sp>
      <p:sp>
        <p:nvSpPr>
          <p:cNvPr id="246" name="Google Shape;246;p29"/>
          <p:cNvSpPr txBox="1"/>
          <p:nvPr/>
        </p:nvSpPr>
        <p:spPr>
          <a:xfrm>
            <a:off x="152400" y="5302250"/>
            <a:ext cx="5105400" cy="9461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None/>
            </a:pPr>
            <a:r>
              <a:rPr b="1" i="1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Mocná, ale ne svou vlastní mocí!</a:t>
            </a: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 (Zjev. 13, 2)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0"/>
          <p:cNvSpPr txBox="1"/>
          <p:nvPr/>
        </p:nvSpPr>
        <p:spPr>
          <a:xfrm>
            <a:off x="228600" y="304800"/>
            <a:ext cx="8534400" cy="21018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i="0" lang="en-US" sz="4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Fatální důsledky špatného výkladu malého rohu z Daniele 8 pro veškeré reformační hnutí</a:t>
            </a:r>
            <a:endParaRPr/>
          </a:p>
        </p:txBody>
      </p:sp>
      <p:sp>
        <p:nvSpPr>
          <p:cNvPr id="252" name="Google Shape;252;p30"/>
          <p:cNvSpPr txBox="1"/>
          <p:nvPr/>
        </p:nvSpPr>
        <p:spPr>
          <a:xfrm>
            <a:off x="228600" y="2895600"/>
            <a:ext cx="8534400" cy="24415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Úplně jiné pochopení antikrista a všech událostí doby konce!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Úplně jiné vysvětlení proroctví 2300 večerů a jiter, 70 týdnů z Daniele 9 a všech vidění ze Zjevení.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1"/>
          <p:cNvSpPr txBox="1"/>
          <p:nvPr/>
        </p:nvSpPr>
        <p:spPr>
          <a:xfrm>
            <a:off x="7239000" y="1560512"/>
            <a:ext cx="1524000" cy="457200"/>
          </a:xfrm>
          <a:prstGeom prst="rect">
            <a:avLst/>
          </a:prstGeom>
          <a:solidFill>
            <a:srgbClr val="3366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 Wo  che</a:t>
            </a:r>
            <a:endParaRPr/>
          </a:p>
        </p:txBody>
      </p:sp>
      <p:sp>
        <p:nvSpPr>
          <p:cNvPr id="258" name="Google Shape;258;p31"/>
          <p:cNvSpPr txBox="1"/>
          <p:nvPr/>
        </p:nvSpPr>
        <p:spPr>
          <a:xfrm>
            <a:off x="7162800" y="1560512"/>
            <a:ext cx="76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 Narrow"/>
              <a:buNone/>
            </a:pPr>
            <a:r>
              <a:rPr b="1" i="0" lang="en-US" sz="20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3  1/2</a:t>
            </a:r>
            <a:endParaRPr/>
          </a:p>
        </p:txBody>
      </p:sp>
      <p:sp>
        <p:nvSpPr>
          <p:cNvPr id="259" name="Google Shape;259;p31"/>
          <p:cNvSpPr txBox="1"/>
          <p:nvPr/>
        </p:nvSpPr>
        <p:spPr>
          <a:xfrm>
            <a:off x="7924800" y="1560512"/>
            <a:ext cx="76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 Narrow"/>
              <a:buNone/>
            </a:pPr>
            <a:r>
              <a:rPr b="1" i="0" lang="en-US" sz="20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3  1/2</a:t>
            </a:r>
            <a:endParaRPr/>
          </a:p>
        </p:txBody>
      </p:sp>
      <p:sp>
        <p:nvSpPr>
          <p:cNvPr id="260" name="Google Shape;260;p31"/>
          <p:cNvSpPr txBox="1"/>
          <p:nvPr/>
        </p:nvSpPr>
        <p:spPr>
          <a:xfrm>
            <a:off x="0" y="2359025"/>
            <a:ext cx="1476375" cy="931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2400"/>
              <a:buFont typeface="Arial Black"/>
              <a:buNone/>
            </a:pPr>
            <a:r>
              <a:rPr b="0" i="0" lang="en-US" sz="2400" u="none">
                <a:solidFill>
                  <a:srgbClr val="CC3300"/>
                </a:solidFill>
                <a:latin typeface="Arial Black"/>
                <a:ea typeface="Arial Black"/>
                <a:cs typeface="Arial Black"/>
                <a:sym typeface="Arial Black"/>
              </a:rPr>
              <a:t>445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Black"/>
              <a:buNone/>
            </a:pPr>
            <a:r>
              <a:rPr b="0" i="0" lang="en-US" sz="24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př. Kr.</a:t>
            </a:r>
            <a:endParaRPr/>
          </a:p>
        </p:txBody>
      </p:sp>
      <p:cxnSp>
        <p:nvCxnSpPr>
          <p:cNvPr id="261" name="Google Shape;261;p31"/>
          <p:cNvCxnSpPr/>
          <p:nvPr/>
        </p:nvCxnSpPr>
        <p:spPr>
          <a:xfrm>
            <a:off x="0" y="2703512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33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62" name="Google Shape;262;p31"/>
          <p:cNvCxnSpPr/>
          <p:nvPr/>
        </p:nvCxnSpPr>
        <p:spPr>
          <a:xfrm>
            <a:off x="228600" y="950912"/>
            <a:ext cx="0" cy="12954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63" name="Google Shape;263;p31"/>
          <p:cNvCxnSpPr/>
          <p:nvPr/>
        </p:nvCxnSpPr>
        <p:spPr>
          <a:xfrm>
            <a:off x="8763000" y="1103312"/>
            <a:ext cx="0" cy="16002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64" name="Google Shape;264;p31"/>
          <p:cNvSpPr txBox="1"/>
          <p:nvPr/>
        </p:nvSpPr>
        <p:spPr>
          <a:xfrm>
            <a:off x="228600" y="1560512"/>
            <a:ext cx="1143000" cy="457200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66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FF66"/>
                </a:solidFill>
                <a:latin typeface="Arial Narrow"/>
                <a:ea typeface="Arial Narrow"/>
                <a:cs typeface="Arial Narrow"/>
                <a:sym typeface="Arial Narrow"/>
              </a:rPr>
              <a:t>7 týdnů</a:t>
            </a:r>
            <a:endParaRPr/>
          </a:p>
        </p:txBody>
      </p:sp>
      <p:sp>
        <p:nvSpPr>
          <p:cNvPr id="265" name="Google Shape;265;p31"/>
          <p:cNvSpPr txBox="1"/>
          <p:nvPr/>
        </p:nvSpPr>
        <p:spPr>
          <a:xfrm>
            <a:off x="1371600" y="1560512"/>
            <a:ext cx="2743200" cy="457200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Black"/>
              <a:buNone/>
            </a:pPr>
            <a:r>
              <a:rPr b="0" i="0" lang="en-US" sz="2400" u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62 týdnů</a:t>
            </a:r>
            <a:endParaRPr/>
          </a:p>
        </p:txBody>
      </p:sp>
      <p:sp>
        <p:nvSpPr>
          <p:cNvPr id="266" name="Google Shape;266;p31"/>
          <p:cNvSpPr txBox="1"/>
          <p:nvPr/>
        </p:nvSpPr>
        <p:spPr>
          <a:xfrm>
            <a:off x="7162800" y="2093912"/>
            <a:ext cx="1524000" cy="3968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 Narrow"/>
              <a:buNone/>
            </a:pPr>
            <a:r>
              <a:rPr b="1" i="0" lang="en-US" sz="20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Doba konce</a:t>
            </a:r>
            <a:endParaRPr/>
          </a:p>
        </p:txBody>
      </p:sp>
      <p:sp>
        <p:nvSpPr>
          <p:cNvPr id="267" name="Google Shape;267;p31"/>
          <p:cNvSpPr txBox="1"/>
          <p:nvPr/>
        </p:nvSpPr>
        <p:spPr>
          <a:xfrm>
            <a:off x="228600" y="76200"/>
            <a:ext cx="8686800" cy="57943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Black"/>
              <a:buNone/>
            </a:pPr>
            <a:r>
              <a:rPr b="0" i="0" lang="en-US" sz="3200" u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Evangelikální pohled na 70 týdnů </a:t>
            </a:r>
            <a:endParaRPr/>
          </a:p>
        </p:txBody>
      </p:sp>
      <p:sp>
        <p:nvSpPr>
          <p:cNvPr id="268" name="Google Shape;268;p31"/>
          <p:cNvSpPr txBox="1"/>
          <p:nvPr/>
        </p:nvSpPr>
        <p:spPr>
          <a:xfrm>
            <a:off x="2514600" y="2779712"/>
            <a:ext cx="3733800" cy="2870200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1905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Ježíšův křest</a:t>
            </a:r>
            <a:endParaRPr/>
          </a:p>
          <a:p>
            <a:pPr indent="-190500" lvl="0" marL="1905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Ježíšova smrt</a:t>
            </a:r>
            <a:endParaRPr/>
          </a:p>
          <a:p>
            <a:pPr indent="-190500" lvl="0" marL="1905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Zničení Jeruzalém</a:t>
            </a:r>
            <a:endParaRPr/>
          </a:p>
          <a:p>
            <a:pPr indent="-190500" lvl="0" marL="1905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Válka až do konce</a:t>
            </a:r>
            <a:endParaRPr/>
          </a:p>
          <a:p>
            <a:pPr indent="-190500" lvl="0" marL="1905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Evangelium pohanům</a:t>
            </a:r>
            <a:endParaRPr/>
          </a:p>
        </p:txBody>
      </p:sp>
      <p:sp>
        <p:nvSpPr>
          <p:cNvPr id="269" name="Google Shape;269;p31"/>
          <p:cNvSpPr txBox="1"/>
          <p:nvPr/>
        </p:nvSpPr>
        <p:spPr>
          <a:xfrm>
            <a:off x="479425" y="1019175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0" name="Google Shape;270;p31"/>
          <p:cNvCxnSpPr/>
          <p:nvPr/>
        </p:nvCxnSpPr>
        <p:spPr>
          <a:xfrm>
            <a:off x="609600" y="1027112"/>
            <a:ext cx="7391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71" name="Google Shape;271;p31"/>
          <p:cNvSpPr txBox="1"/>
          <p:nvPr/>
        </p:nvSpPr>
        <p:spPr>
          <a:xfrm>
            <a:off x="228600" y="762000"/>
            <a:ext cx="85344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Black"/>
              <a:buNone/>
            </a:pPr>
            <a:r>
              <a:rPr b="0" i="0" lang="en-US" sz="2400" u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7 0     t    ý    d    n   ů</a:t>
            </a:r>
            <a:endParaRPr/>
          </a:p>
        </p:txBody>
      </p:sp>
      <p:grpSp>
        <p:nvGrpSpPr>
          <p:cNvPr id="272" name="Google Shape;272;p31"/>
          <p:cNvGrpSpPr/>
          <p:nvPr/>
        </p:nvGrpSpPr>
        <p:grpSpPr>
          <a:xfrm>
            <a:off x="4191000" y="1484312"/>
            <a:ext cx="609600" cy="1143000"/>
            <a:chOff x="4191000" y="1143000"/>
            <a:chExt cx="609600" cy="1143000"/>
          </a:xfrm>
        </p:grpSpPr>
        <p:cxnSp>
          <p:nvCxnSpPr>
            <p:cNvPr id="273" name="Google Shape;273;p31"/>
            <p:cNvCxnSpPr/>
            <p:nvPr/>
          </p:nvCxnSpPr>
          <p:spPr>
            <a:xfrm>
              <a:off x="4191000" y="1447800"/>
              <a:ext cx="609600" cy="0"/>
            </a:xfrm>
            <a:prstGeom prst="straightConnector1">
              <a:avLst/>
            </a:prstGeom>
            <a:noFill/>
            <a:ln cap="flat" cmpd="sng" w="571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4" name="Google Shape;274;p31"/>
            <p:cNvCxnSpPr/>
            <p:nvPr/>
          </p:nvCxnSpPr>
          <p:spPr>
            <a:xfrm>
              <a:off x="4495800" y="1143000"/>
              <a:ext cx="0" cy="1143000"/>
            </a:xfrm>
            <a:prstGeom prst="straightConnector1">
              <a:avLst/>
            </a:prstGeom>
            <a:noFill/>
            <a:ln cap="flat" cmpd="sng" w="762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275" name="Google Shape;275;p31"/>
          <p:cNvSpPr txBox="1"/>
          <p:nvPr/>
        </p:nvSpPr>
        <p:spPr>
          <a:xfrm>
            <a:off x="3132137" y="1916112"/>
            <a:ext cx="1223962" cy="828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32</a:t>
            </a: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/>
          </a:p>
          <a:p>
            <a:pPr indent="0" lvl="0" marL="0" marR="0" rtl="0" algn="ctr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po Kr.</a:t>
            </a:r>
            <a:endParaRPr/>
          </a:p>
        </p:txBody>
      </p:sp>
      <p:sp>
        <p:nvSpPr>
          <p:cNvPr id="276" name="Google Shape;276;p31"/>
          <p:cNvSpPr txBox="1"/>
          <p:nvPr/>
        </p:nvSpPr>
        <p:spPr>
          <a:xfrm>
            <a:off x="762000" y="2084387"/>
            <a:ext cx="1905000" cy="390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396</a:t>
            </a: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př.Kr.</a:t>
            </a:r>
            <a:endParaRPr/>
          </a:p>
        </p:txBody>
      </p:sp>
      <p:sp>
        <p:nvSpPr>
          <p:cNvPr id="277" name="Google Shape;277;p31"/>
          <p:cNvSpPr txBox="1"/>
          <p:nvPr/>
        </p:nvSpPr>
        <p:spPr>
          <a:xfrm>
            <a:off x="7162800" y="3276600"/>
            <a:ext cx="1524000" cy="5191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Čas pro  </a:t>
            </a:r>
            <a:endParaRPr/>
          </a:p>
        </p:txBody>
      </p:sp>
      <p:sp>
        <p:nvSpPr>
          <p:cNvPr id="278" name="Google Shape;278;p31"/>
          <p:cNvSpPr txBox="1"/>
          <p:nvPr/>
        </p:nvSpPr>
        <p:spPr>
          <a:xfrm>
            <a:off x="6477000" y="4953000"/>
            <a:ext cx="2514600" cy="18018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Řím 11,11–12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Řím 11,25</a:t>
            </a: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26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2 Kor 3,14</a:t>
            </a: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16</a:t>
            </a:r>
            <a:endParaRPr/>
          </a:p>
        </p:txBody>
      </p:sp>
      <p:sp>
        <p:nvSpPr>
          <p:cNvPr id="279" name="Google Shape;279;p31"/>
          <p:cNvSpPr txBox="1"/>
          <p:nvPr/>
        </p:nvSpPr>
        <p:spPr>
          <a:xfrm>
            <a:off x="4572000" y="2093912"/>
            <a:ext cx="2438400" cy="5191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Čas pohanů </a:t>
            </a:r>
            <a:endParaRPr/>
          </a:p>
        </p:txBody>
      </p:sp>
      <p:cxnSp>
        <p:nvCxnSpPr>
          <p:cNvPr id="280" name="Google Shape;280;p31"/>
          <p:cNvCxnSpPr/>
          <p:nvPr/>
        </p:nvCxnSpPr>
        <p:spPr>
          <a:xfrm>
            <a:off x="7924800" y="1524000"/>
            <a:ext cx="0" cy="1066800"/>
          </a:xfrm>
          <a:prstGeom prst="straightConnector1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81" name="Google Shape;281;p31"/>
          <p:cNvSpPr txBox="1"/>
          <p:nvPr/>
        </p:nvSpPr>
        <p:spPr>
          <a:xfrm>
            <a:off x="7162800" y="2743200"/>
            <a:ext cx="1524000" cy="49371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Antikrist</a:t>
            </a:r>
            <a:endParaRPr/>
          </a:p>
        </p:txBody>
      </p:sp>
      <p:grpSp>
        <p:nvGrpSpPr>
          <p:cNvPr id="282" name="Google Shape;282;p31"/>
          <p:cNvGrpSpPr/>
          <p:nvPr/>
        </p:nvGrpSpPr>
        <p:grpSpPr>
          <a:xfrm>
            <a:off x="6019800" y="1135062"/>
            <a:ext cx="1676400" cy="1684338"/>
            <a:chOff x="5943600" y="1135062"/>
            <a:chExt cx="1676400" cy="1684338"/>
          </a:xfrm>
        </p:grpSpPr>
        <p:sp>
          <p:nvSpPr>
            <p:cNvPr id="283" name="Google Shape;283;p31"/>
            <p:cNvSpPr/>
            <p:nvPr/>
          </p:nvSpPr>
          <p:spPr>
            <a:xfrm flipH="1" rot="10800000">
              <a:off x="6581775" y="2057400"/>
              <a:ext cx="581025" cy="762000"/>
            </a:xfrm>
            <a:custGeom>
              <a:rect b="b" l="l" r="r" t="t"/>
              <a:pathLst>
                <a:path extrusionOk="0" h="21600" w="21600">
                  <a:moveTo>
                    <a:pt x="15662" y="14285"/>
                  </a:moveTo>
                  <a:lnTo>
                    <a:pt x="21600" y="8310"/>
                  </a:lnTo>
                  <a:lnTo>
                    <a:pt x="18630" y="8310"/>
                  </a:lnTo>
                  <a:cubicBezTo>
                    <a:pt x="18630" y="3721"/>
                    <a:pt x="14430" y="0"/>
                    <a:pt x="9250" y="0"/>
                  </a:cubicBezTo>
                  <a:cubicBezTo>
                    <a:pt x="4141" y="0"/>
                    <a:pt x="0" y="3799"/>
                    <a:pt x="0" y="8485"/>
                  </a:cubicBezTo>
                  <a:lnTo>
                    <a:pt x="0" y="21600"/>
                  </a:lnTo>
                  <a:lnTo>
                    <a:pt x="6110" y="21600"/>
                  </a:lnTo>
                  <a:lnTo>
                    <a:pt x="6110" y="8310"/>
                  </a:lnTo>
                  <a:cubicBezTo>
                    <a:pt x="6110" y="6947"/>
                    <a:pt x="7362" y="5842"/>
                    <a:pt x="8907" y="5842"/>
                  </a:cubicBezTo>
                  <a:lnTo>
                    <a:pt x="9725" y="5842"/>
                  </a:lnTo>
                  <a:cubicBezTo>
                    <a:pt x="11269" y="5842"/>
                    <a:pt x="12520" y="6947"/>
                    <a:pt x="12520" y="8310"/>
                  </a:cubicBezTo>
                  <a:lnTo>
                    <a:pt x="9725" y="8310"/>
                  </a:lnTo>
                  <a:close/>
                </a:path>
              </a:pathLst>
            </a:custGeom>
            <a:solidFill>
              <a:srgbClr val="FF3300"/>
            </a:solidFill>
            <a:ln cap="flat" cmpd="sng" w="952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" name="Google Shape;284;p31"/>
            <p:cNvSpPr txBox="1"/>
            <p:nvPr/>
          </p:nvSpPr>
          <p:spPr>
            <a:xfrm>
              <a:off x="5943600" y="1135062"/>
              <a:ext cx="1676400" cy="579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3200"/>
                <a:buFont typeface="Arial Narrow"/>
                <a:buNone/>
              </a:pPr>
              <a:r>
                <a:rPr b="1" i="0" lang="en-US" sz="3200" u="none">
                  <a:solidFill>
                    <a:srgbClr val="FF0000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Vytržení</a:t>
              </a:r>
              <a:endParaRPr/>
            </a:p>
          </p:txBody>
        </p:sp>
      </p:grpSp>
      <p:sp>
        <p:nvSpPr>
          <p:cNvPr id="285" name="Google Shape;285;p31"/>
          <p:cNvSpPr txBox="1"/>
          <p:nvPr/>
        </p:nvSpPr>
        <p:spPr>
          <a:xfrm>
            <a:off x="4643437" y="1628775"/>
            <a:ext cx="2376487" cy="457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Luk. 21,24  </a:t>
            </a:r>
            <a:endParaRPr/>
          </a:p>
        </p:txBody>
      </p:sp>
      <p:sp>
        <p:nvSpPr>
          <p:cNvPr id="286" name="Google Shape;286;p31"/>
          <p:cNvSpPr txBox="1"/>
          <p:nvPr/>
        </p:nvSpPr>
        <p:spPr>
          <a:xfrm>
            <a:off x="6192837" y="4419600"/>
            <a:ext cx="30591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Luk.21,29-30; Mt. 24, 32</a:t>
            </a:r>
            <a:endParaRPr/>
          </a:p>
        </p:txBody>
      </p:sp>
      <p:sp>
        <p:nvSpPr>
          <p:cNvPr id="287" name="Google Shape;287;p31"/>
          <p:cNvSpPr txBox="1"/>
          <p:nvPr/>
        </p:nvSpPr>
        <p:spPr>
          <a:xfrm>
            <a:off x="6300787" y="2781300"/>
            <a:ext cx="914400" cy="8223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Mt. 24 19-24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/>
          <p:nvPr/>
        </p:nvSpPr>
        <p:spPr>
          <a:xfrm>
            <a:off x="381000" y="152400"/>
            <a:ext cx="8458200" cy="579437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Zásadní význam vidění z Daniele 8–12</a:t>
            </a:r>
            <a:endParaRPr/>
          </a:p>
        </p:txBody>
      </p:sp>
      <p:sp>
        <p:nvSpPr>
          <p:cNvPr id="90" name="Google Shape;90;p14"/>
          <p:cNvSpPr txBox="1"/>
          <p:nvPr/>
        </p:nvSpPr>
        <p:spPr>
          <a:xfrm>
            <a:off x="152400" y="838200"/>
            <a:ext cx="8686800" cy="5984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Odhalení posledního politického a duchovního vývoje v dějinách světa a spásy.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Eine Offenbarung der letzten politischen und geistlichen Auseinandersetzungen der Welt- und Heilsgeschichte.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Eine Offenbarung der letzten Entwicklungen im Kampf zwischen Gut und Böse!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Worum wird es in diesem Kampf am Ende der Zeit hauptsächlich gehen?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a) Um eine weltweite Auseinandersetzung zwischen 		 Wahrheit und Irrtum!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	b) Um einen Kampf zwischen Gesetz und Lehren  	     	Gottes und den Gesetzen und Lehren der Menschen!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	c) Um das rechte Verständnis von Dan. 8-12!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(Da.12,8-10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99"/>
        </a:solidFill>
      </p:bgPr>
    </p:bg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2"/>
          <p:cNvSpPr txBox="1"/>
          <p:nvPr/>
        </p:nvSpPr>
        <p:spPr>
          <a:xfrm>
            <a:off x="7239000" y="1560512"/>
            <a:ext cx="1524000" cy="457200"/>
          </a:xfrm>
          <a:prstGeom prst="rect">
            <a:avLst/>
          </a:prstGeom>
          <a:solidFill>
            <a:srgbClr val="3366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 Wo  che</a:t>
            </a:r>
            <a:endParaRPr/>
          </a:p>
        </p:txBody>
      </p:sp>
      <p:sp>
        <p:nvSpPr>
          <p:cNvPr id="293" name="Google Shape;293;p32"/>
          <p:cNvSpPr txBox="1"/>
          <p:nvPr/>
        </p:nvSpPr>
        <p:spPr>
          <a:xfrm>
            <a:off x="7162800" y="1560512"/>
            <a:ext cx="76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 Narrow"/>
              <a:buNone/>
            </a:pPr>
            <a:r>
              <a:rPr b="1" i="0" lang="en-US" sz="20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3  1/2</a:t>
            </a:r>
            <a:endParaRPr/>
          </a:p>
        </p:txBody>
      </p:sp>
      <p:sp>
        <p:nvSpPr>
          <p:cNvPr id="294" name="Google Shape;294;p32"/>
          <p:cNvSpPr txBox="1"/>
          <p:nvPr/>
        </p:nvSpPr>
        <p:spPr>
          <a:xfrm>
            <a:off x="7924800" y="1560512"/>
            <a:ext cx="76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 Narrow"/>
              <a:buNone/>
            </a:pPr>
            <a:r>
              <a:rPr b="1" i="0" lang="en-US" sz="20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3  1/2</a:t>
            </a:r>
            <a:endParaRPr/>
          </a:p>
        </p:txBody>
      </p:sp>
      <p:sp>
        <p:nvSpPr>
          <p:cNvPr id="295" name="Google Shape;295;p32"/>
          <p:cNvSpPr txBox="1"/>
          <p:nvPr/>
        </p:nvSpPr>
        <p:spPr>
          <a:xfrm>
            <a:off x="0" y="2359025"/>
            <a:ext cx="1476375" cy="931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2400"/>
              <a:buFont typeface="Arial Black"/>
              <a:buNone/>
            </a:pPr>
            <a:r>
              <a:rPr b="0" i="0" lang="en-US" sz="2400" u="none">
                <a:solidFill>
                  <a:srgbClr val="CC3300"/>
                </a:solidFill>
                <a:latin typeface="Arial Black"/>
                <a:ea typeface="Arial Black"/>
                <a:cs typeface="Arial Black"/>
                <a:sym typeface="Arial Black"/>
              </a:rPr>
              <a:t>445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Black"/>
              <a:buNone/>
            </a:pPr>
            <a:r>
              <a:rPr b="0" i="0" lang="en-US" sz="24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př. Kr.</a:t>
            </a:r>
            <a:endParaRPr/>
          </a:p>
        </p:txBody>
      </p:sp>
      <p:cxnSp>
        <p:nvCxnSpPr>
          <p:cNvPr id="296" name="Google Shape;296;p32"/>
          <p:cNvCxnSpPr/>
          <p:nvPr/>
        </p:nvCxnSpPr>
        <p:spPr>
          <a:xfrm>
            <a:off x="0" y="2703512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33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97" name="Google Shape;297;p32"/>
          <p:cNvCxnSpPr/>
          <p:nvPr/>
        </p:nvCxnSpPr>
        <p:spPr>
          <a:xfrm>
            <a:off x="228600" y="950912"/>
            <a:ext cx="0" cy="12954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98" name="Google Shape;298;p32"/>
          <p:cNvCxnSpPr/>
          <p:nvPr/>
        </p:nvCxnSpPr>
        <p:spPr>
          <a:xfrm>
            <a:off x="8763000" y="1103312"/>
            <a:ext cx="0" cy="16002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99" name="Google Shape;299;p32"/>
          <p:cNvSpPr txBox="1"/>
          <p:nvPr/>
        </p:nvSpPr>
        <p:spPr>
          <a:xfrm>
            <a:off x="228600" y="1560512"/>
            <a:ext cx="1143000" cy="457200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66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FF66"/>
                </a:solidFill>
                <a:latin typeface="Arial Narrow"/>
                <a:ea typeface="Arial Narrow"/>
                <a:cs typeface="Arial Narrow"/>
                <a:sym typeface="Arial Narrow"/>
              </a:rPr>
              <a:t>7 týdnů</a:t>
            </a:r>
            <a:endParaRPr/>
          </a:p>
        </p:txBody>
      </p:sp>
      <p:sp>
        <p:nvSpPr>
          <p:cNvPr id="300" name="Google Shape;300;p32"/>
          <p:cNvSpPr txBox="1"/>
          <p:nvPr/>
        </p:nvSpPr>
        <p:spPr>
          <a:xfrm>
            <a:off x="1371600" y="1560512"/>
            <a:ext cx="2743200" cy="457200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Black"/>
              <a:buNone/>
            </a:pPr>
            <a:r>
              <a:rPr b="0" i="0" lang="en-US" sz="2400" u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62 týdnů</a:t>
            </a:r>
            <a:endParaRPr/>
          </a:p>
        </p:txBody>
      </p:sp>
      <p:sp>
        <p:nvSpPr>
          <p:cNvPr id="301" name="Google Shape;301;p32"/>
          <p:cNvSpPr txBox="1"/>
          <p:nvPr/>
        </p:nvSpPr>
        <p:spPr>
          <a:xfrm>
            <a:off x="7162800" y="2093912"/>
            <a:ext cx="1524000" cy="3968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 Narrow"/>
              <a:buNone/>
            </a:pPr>
            <a:r>
              <a:rPr b="1" i="0" lang="en-US" sz="20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Doba konce</a:t>
            </a:r>
            <a:endParaRPr/>
          </a:p>
        </p:txBody>
      </p:sp>
      <p:sp>
        <p:nvSpPr>
          <p:cNvPr id="302" name="Google Shape;302;p32"/>
          <p:cNvSpPr txBox="1"/>
          <p:nvPr/>
        </p:nvSpPr>
        <p:spPr>
          <a:xfrm>
            <a:off x="228600" y="76200"/>
            <a:ext cx="8686800" cy="57943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Black"/>
              <a:buNone/>
            </a:pPr>
            <a:r>
              <a:rPr b="0" i="0" lang="en-US" sz="3200" u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Evangelikální pohled na 70 týdnů </a:t>
            </a:r>
            <a:endParaRPr/>
          </a:p>
        </p:txBody>
      </p:sp>
      <p:sp>
        <p:nvSpPr>
          <p:cNvPr id="303" name="Google Shape;303;p32"/>
          <p:cNvSpPr txBox="1"/>
          <p:nvPr/>
        </p:nvSpPr>
        <p:spPr>
          <a:xfrm>
            <a:off x="2514600" y="2779712"/>
            <a:ext cx="3733800" cy="2870200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1905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Ježíšův křest</a:t>
            </a:r>
            <a:endParaRPr/>
          </a:p>
          <a:p>
            <a:pPr indent="-190500" lvl="0" marL="1905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Ježíšova smrt</a:t>
            </a:r>
            <a:endParaRPr/>
          </a:p>
          <a:p>
            <a:pPr indent="-190500" lvl="0" marL="1905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Zničení Jeruzalém</a:t>
            </a:r>
            <a:endParaRPr/>
          </a:p>
          <a:p>
            <a:pPr indent="-190500" lvl="0" marL="1905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Válka až do konce</a:t>
            </a:r>
            <a:endParaRPr/>
          </a:p>
          <a:p>
            <a:pPr indent="-190500" lvl="0" marL="1905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Evangelium pohanům</a:t>
            </a:r>
            <a:endParaRPr/>
          </a:p>
        </p:txBody>
      </p:sp>
      <p:sp>
        <p:nvSpPr>
          <p:cNvPr id="304" name="Google Shape;304;p32"/>
          <p:cNvSpPr txBox="1"/>
          <p:nvPr/>
        </p:nvSpPr>
        <p:spPr>
          <a:xfrm>
            <a:off x="479425" y="1019175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5" name="Google Shape;305;p32"/>
          <p:cNvCxnSpPr/>
          <p:nvPr/>
        </p:nvCxnSpPr>
        <p:spPr>
          <a:xfrm>
            <a:off x="609600" y="1027112"/>
            <a:ext cx="7391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06" name="Google Shape;306;p32"/>
          <p:cNvSpPr txBox="1"/>
          <p:nvPr/>
        </p:nvSpPr>
        <p:spPr>
          <a:xfrm>
            <a:off x="228600" y="762000"/>
            <a:ext cx="85344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Black"/>
              <a:buNone/>
            </a:pPr>
            <a:r>
              <a:rPr b="0" i="0" lang="en-US" sz="2400" u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7 0     t    ý    d    n   ů</a:t>
            </a:r>
            <a:endParaRPr/>
          </a:p>
        </p:txBody>
      </p:sp>
      <p:grpSp>
        <p:nvGrpSpPr>
          <p:cNvPr id="307" name="Google Shape;307;p32"/>
          <p:cNvGrpSpPr/>
          <p:nvPr/>
        </p:nvGrpSpPr>
        <p:grpSpPr>
          <a:xfrm>
            <a:off x="4191000" y="1484312"/>
            <a:ext cx="609600" cy="1143000"/>
            <a:chOff x="4191000" y="1143000"/>
            <a:chExt cx="609600" cy="1143000"/>
          </a:xfrm>
        </p:grpSpPr>
        <p:cxnSp>
          <p:nvCxnSpPr>
            <p:cNvPr id="308" name="Google Shape;308;p32"/>
            <p:cNvCxnSpPr/>
            <p:nvPr/>
          </p:nvCxnSpPr>
          <p:spPr>
            <a:xfrm>
              <a:off x="4191000" y="1447800"/>
              <a:ext cx="609600" cy="0"/>
            </a:xfrm>
            <a:prstGeom prst="straightConnector1">
              <a:avLst/>
            </a:prstGeom>
            <a:noFill/>
            <a:ln cap="flat" cmpd="sng" w="571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09" name="Google Shape;309;p32"/>
            <p:cNvCxnSpPr/>
            <p:nvPr/>
          </p:nvCxnSpPr>
          <p:spPr>
            <a:xfrm>
              <a:off x="4495800" y="1143000"/>
              <a:ext cx="0" cy="1143000"/>
            </a:xfrm>
            <a:prstGeom prst="straightConnector1">
              <a:avLst/>
            </a:prstGeom>
            <a:noFill/>
            <a:ln cap="flat" cmpd="sng" w="762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310" name="Google Shape;310;p32"/>
          <p:cNvSpPr txBox="1"/>
          <p:nvPr/>
        </p:nvSpPr>
        <p:spPr>
          <a:xfrm>
            <a:off x="3132137" y="1916112"/>
            <a:ext cx="1223962" cy="828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32</a:t>
            </a: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/>
          </a:p>
          <a:p>
            <a:pPr indent="0" lvl="0" marL="0" marR="0" rtl="0" algn="ctr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po Kr.</a:t>
            </a:r>
            <a:endParaRPr/>
          </a:p>
        </p:txBody>
      </p:sp>
      <p:sp>
        <p:nvSpPr>
          <p:cNvPr id="311" name="Google Shape;311;p32"/>
          <p:cNvSpPr txBox="1"/>
          <p:nvPr/>
        </p:nvSpPr>
        <p:spPr>
          <a:xfrm>
            <a:off x="762000" y="2084387"/>
            <a:ext cx="1905000" cy="390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396</a:t>
            </a: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př.Kr.</a:t>
            </a:r>
            <a:endParaRPr/>
          </a:p>
        </p:txBody>
      </p:sp>
      <p:sp>
        <p:nvSpPr>
          <p:cNvPr id="312" name="Google Shape;312;p32"/>
          <p:cNvSpPr txBox="1"/>
          <p:nvPr/>
        </p:nvSpPr>
        <p:spPr>
          <a:xfrm>
            <a:off x="7162800" y="3276600"/>
            <a:ext cx="1524000" cy="5191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Čas pro  </a:t>
            </a:r>
            <a:endParaRPr/>
          </a:p>
        </p:txBody>
      </p:sp>
      <p:sp>
        <p:nvSpPr>
          <p:cNvPr id="313" name="Google Shape;313;p32"/>
          <p:cNvSpPr txBox="1"/>
          <p:nvPr/>
        </p:nvSpPr>
        <p:spPr>
          <a:xfrm>
            <a:off x="6477000" y="4953000"/>
            <a:ext cx="2514600" cy="18018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Řím 11,11–12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Řím 11,25</a:t>
            </a: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26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2 Kor 3,14</a:t>
            </a: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16</a:t>
            </a:r>
            <a:endParaRPr/>
          </a:p>
        </p:txBody>
      </p:sp>
      <p:sp>
        <p:nvSpPr>
          <p:cNvPr id="314" name="Google Shape;314;p32"/>
          <p:cNvSpPr txBox="1"/>
          <p:nvPr/>
        </p:nvSpPr>
        <p:spPr>
          <a:xfrm>
            <a:off x="4572000" y="2093912"/>
            <a:ext cx="2438400" cy="5191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Čas pohanů </a:t>
            </a:r>
            <a:endParaRPr/>
          </a:p>
        </p:txBody>
      </p:sp>
      <p:cxnSp>
        <p:nvCxnSpPr>
          <p:cNvPr id="315" name="Google Shape;315;p32"/>
          <p:cNvCxnSpPr/>
          <p:nvPr/>
        </p:nvCxnSpPr>
        <p:spPr>
          <a:xfrm>
            <a:off x="7924800" y="1524000"/>
            <a:ext cx="0" cy="1066800"/>
          </a:xfrm>
          <a:prstGeom prst="straightConnector1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16" name="Google Shape;316;p32"/>
          <p:cNvSpPr txBox="1"/>
          <p:nvPr/>
        </p:nvSpPr>
        <p:spPr>
          <a:xfrm>
            <a:off x="7162800" y="2743200"/>
            <a:ext cx="1524000" cy="49371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Antikrist</a:t>
            </a:r>
            <a:endParaRPr/>
          </a:p>
        </p:txBody>
      </p:sp>
      <p:grpSp>
        <p:nvGrpSpPr>
          <p:cNvPr id="317" name="Google Shape;317;p32"/>
          <p:cNvGrpSpPr/>
          <p:nvPr/>
        </p:nvGrpSpPr>
        <p:grpSpPr>
          <a:xfrm>
            <a:off x="6019800" y="1135062"/>
            <a:ext cx="1676400" cy="1684338"/>
            <a:chOff x="5943600" y="1135062"/>
            <a:chExt cx="1676400" cy="1684338"/>
          </a:xfrm>
        </p:grpSpPr>
        <p:sp>
          <p:nvSpPr>
            <p:cNvPr id="318" name="Google Shape;318;p32"/>
            <p:cNvSpPr/>
            <p:nvPr/>
          </p:nvSpPr>
          <p:spPr>
            <a:xfrm flipH="1" rot="10800000">
              <a:off x="6581775" y="2057400"/>
              <a:ext cx="581025" cy="762000"/>
            </a:xfrm>
            <a:custGeom>
              <a:rect b="b" l="l" r="r" t="t"/>
              <a:pathLst>
                <a:path extrusionOk="0" h="21600" w="21600">
                  <a:moveTo>
                    <a:pt x="15662" y="14285"/>
                  </a:moveTo>
                  <a:lnTo>
                    <a:pt x="21600" y="8310"/>
                  </a:lnTo>
                  <a:lnTo>
                    <a:pt x="18630" y="8310"/>
                  </a:lnTo>
                  <a:cubicBezTo>
                    <a:pt x="18630" y="3721"/>
                    <a:pt x="14430" y="0"/>
                    <a:pt x="9250" y="0"/>
                  </a:cubicBezTo>
                  <a:cubicBezTo>
                    <a:pt x="4141" y="0"/>
                    <a:pt x="0" y="3799"/>
                    <a:pt x="0" y="8485"/>
                  </a:cubicBezTo>
                  <a:lnTo>
                    <a:pt x="0" y="21600"/>
                  </a:lnTo>
                  <a:lnTo>
                    <a:pt x="6110" y="21600"/>
                  </a:lnTo>
                  <a:lnTo>
                    <a:pt x="6110" y="8310"/>
                  </a:lnTo>
                  <a:cubicBezTo>
                    <a:pt x="6110" y="6947"/>
                    <a:pt x="7362" y="5842"/>
                    <a:pt x="8907" y="5842"/>
                  </a:cubicBezTo>
                  <a:lnTo>
                    <a:pt x="9725" y="5842"/>
                  </a:lnTo>
                  <a:cubicBezTo>
                    <a:pt x="11269" y="5842"/>
                    <a:pt x="12520" y="6947"/>
                    <a:pt x="12520" y="8310"/>
                  </a:cubicBezTo>
                  <a:lnTo>
                    <a:pt x="9725" y="8310"/>
                  </a:lnTo>
                  <a:close/>
                </a:path>
              </a:pathLst>
            </a:custGeom>
            <a:solidFill>
              <a:srgbClr val="FF3300"/>
            </a:solidFill>
            <a:ln cap="flat" cmpd="sng" w="952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9" name="Google Shape;319;p32"/>
            <p:cNvSpPr txBox="1"/>
            <p:nvPr/>
          </p:nvSpPr>
          <p:spPr>
            <a:xfrm>
              <a:off x="5943600" y="1135062"/>
              <a:ext cx="1676400" cy="579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3200"/>
                <a:buFont typeface="Arial Narrow"/>
                <a:buNone/>
              </a:pPr>
              <a:r>
                <a:rPr b="1" i="0" lang="en-US" sz="3200" u="none">
                  <a:solidFill>
                    <a:srgbClr val="FF0000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Vytržení</a:t>
              </a:r>
              <a:endParaRPr/>
            </a:p>
          </p:txBody>
        </p:sp>
      </p:grpSp>
      <p:sp>
        <p:nvSpPr>
          <p:cNvPr id="320" name="Google Shape;320;p32"/>
          <p:cNvSpPr txBox="1"/>
          <p:nvPr/>
        </p:nvSpPr>
        <p:spPr>
          <a:xfrm>
            <a:off x="6248400" y="3810000"/>
            <a:ext cx="2895600" cy="457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Mt. 24, 32 /  Luk.21,29</a:t>
            </a: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6248400" y="44196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Mt. 24, 32 /  Luk.21,29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00"/>
        </a:solidFill>
      </p:bgPr>
    </p:bg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3"/>
          <p:cNvSpPr txBox="1"/>
          <p:nvPr/>
        </p:nvSpPr>
        <p:spPr>
          <a:xfrm>
            <a:off x="304800" y="24384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p33"/>
          <p:cNvSpPr txBox="1"/>
          <p:nvPr/>
        </p:nvSpPr>
        <p:spPr>
          <a:xfrm>
            <a:off x="0" y="3154362"/>
            <a:ext cx="2057400" cy="579437"/>
          </a:xfrm>
          <a:prstGeom prst="rect">
            <a:avLst/>
          </a:prstGeom>
          <a:solidFill>
            <a:srgbClr val="669900"/>
          </a:solidFill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Doba SZ</a:t>
            </a:r>
            <a:endParaRPr/>
          </a:p>
        </p:txBody>
      </p:sp>
      <p:sp>
        <p:nvSpPr>
          <p:cNvPr id="328" name="Google Shape;328;p33"/>
          <p:cNvSpPr txBox="1"/>
          <p:nvPr/>
        </p:nvSpPr>
        <p:spPr>
          <a:xfrm>
            <a:off x="0" y="3810000"/>
            <a:ext cx="2057400" cy="9461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Čas pro Izrael</a:t>
            </a:r>
            <a:endParaRPr/>
          </a:p>
        </p:txBody>
      </p:sp>
      <p:sp>
        <p:nvSpPr>
          <p:cNvPr id="329" name="Google Shape;329;p33"/>
          <p:cNvSpPr txBox="1"/>
          <p:nvPr/>
        </p:nvSpPr>
        <p:spPr>
          <a:xfrm>
            <a:off x="2209800" y="3200400"/>
            <a:ext cx="2667000" cy="519112"/>
          </a:xfrm>
          <a:prstGeom prst="rect">
            <a:avLst/>
          </a:prstGeom>
          <a:solidFill>
            <a:srgbClr val="990099"/>
          </a:solidFill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Církev NZ</a:t>
            </a:r>
            <a:endParaRPr/>
          </a:p>
        </p:txBody>
      </p:sp>
      <p:grpSp>
        <p:nvGrpSpPr>
          <p:cNvPr id="330" name="Google Shape;330;p33"/>
          <p:cNvGrpSpPr/>
          <p:nvPr/>
        </p:nvGrpSpPr>
        <p:grpSpPr>
          <a:xfrm>
            <a:off x="1828800" y="2514600"/>
            <a:ext cx="609600" cy="1295400"/>
            <a:chOff x="2819400" y="1905000"/>
            <a:chExt cx="609600" cy="1447800"/>
          </a:xfrm>
        </p:grpSpPr>
        <p:cxnSp>
          <p:nvCxnSpPr>
            <p:cNvPr id="331" name="Google Shape;331;p33"/>
            <p:cNvCxnSpPr/>
            <p:nvPr/>
          </p:nvCxnSpPr>
          <p:spPr>
            <a:xfrm>
              <a:off x="3124200" y="1905000"/>
              <a:ext cx="0" cy="1447800"/>
            </a:xfrm>
            <a:prstGeom prst="straightConnector1">
              <a:avLst/>
            </a:prstGeom>
            <a:noFill/>
            <a:ln cap="flat" cmpd="sng" w="762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32" name="Google Shape;332;p33"/>
            <p:cNvCxnSpPr/>
            <p:nvPr/>
          </p:nvCxnSpPr>
          <p:spPr>
            <a:xfrm>
              <a:off x="2819400" y="2209800"/>
              <a:ext cx="609600" cy="0"/>
            </a:xfrm>
            <a:prstGeom prst="straightConnector1">
              <a:avLst/>
            </a:prstGeom>
            <a:noFill/>
            <a:ln cap="flat" cmpd="sng" w="762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333" name="Google Shape;333;p33"/>
          <p:cNvGrpSpPr/>
          <p:nvPr/>
        </p:nvGrpSpPr>
        <p:grpSpPr>
          <a:xfrm>
            <a:off x="4191000" y="1676400"/>
            <a:ext cx="1676400" cy="1684338"/>
            <a:chOff x="5943600" y="1135062"/>
            <a:chExt cx="1676400" cy="1684338"/>
          </a:xfrm>
        </p:grpSpPr>
        <p:sp>
          <p:nvSpPr>
            <p:cNvPr id="334" name="Google Shape;334;p33"/>
            <p:cNvSpPr/>
            <p:nvPr/>
          </p:nvSpPr>
          <p:spPr>
            <a:xfrm flipH="1" rot="10800000">
              <a:off x="6581775" y="2057400"/>
              <a:ext cx="581025" cy="762000"/>
            </a:xfrm>
            <a:custGeom>
              <a:rect b="b" l="l" r="r" t="t"/>
              <a:pathLst>
                <a:path extrusionOk="0" h="21600" w="21600">
                  <a:moveTo>
                    <a:pt x="15662" y="14285"/>
                  </a:moveTo>
                  <a:lnTo>
                    <a:pt x="21600" y="8310"/>
                  </a:lnTo>
                  <a:lnTo>
                    <a:pt x="18630" y="8310"/>
                  </a:lnTo>
                  <a:cubicBezTo>
                    <a:pt x="18630" y="3721"/>
                    <a:pt x="14430" y="0"/>
                    <a:pt x="9250" y="0"/>
                  </a:cubicBezTo>
                  <a:cubicBezTo>
                    <a:pt x="4141" y="0"/>
                    <a:pt x="0" y="3799"/>
                    <a:pt x="0" y="8485"/>
                  </a:cubicBezTo>
                  <a:lnTo>
                    <a:pt x="0" y="21600"/>
                  </a:lnTo>
                  <a:lnTo>
                    <a:pt x="6110" y="21600"/>
                  </a:lnTo>
                  <a:lnTo>
                    <a:pt x="6110" y="8310"/>
                  </a:lnTo>
                  <a:cubicBezTo>
                    <a:pt x="6110" y="6947"/>
                    <a:pt x="7362" y="5842"/>
                    <a:pt x="8907" y="5842"/>
                  </a:cubicBezTo>
                  <a:lnTo>
                    <a:pt x="9725" y="5842"/>
                  </a:lnTo>
                  <a:cubicBezTo>
                    <a:pt x="11269" y="5842"/>
                    <a:pt x="12520" y="6947"/>
                    <a:pt x="12520" y="8310"/>
                  </a:cubicBezTo>
                  <a:lnTo>
                    <a:pt x="9725" y="8310"/>
                  </a:lnTo>
                  <a:close/>
                </a:path>
              </a:pathLst>
            </a:custGeom>
            <a:solidFill>
              <a:srgbClr val="FF3300"/>
            </a:solidFill>
            <a:ln cap="flat" cmpd="sng" w="952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5" name="Google Shape;335;p33"/>
            <p:cNvSpPr txBox="1"/>
            <p:nvPr/>
          </p:nvSpPr>
          <p:spPr>
            <a:xfrm>
              <a:off x="5943600" y="1135062"/>
              <a:ext cx="1676400" cy="579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Arial Narrow"/>
                <a:buNone/>
              </a:pPr>
              <a:r>
                <a:rPr b="1" i="0" lang="en-US" sz="3200" u="none">
                  <a:solidFill>
                    <a:schemeClr val="dk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Vytržení</a:t>
              </a:r>
              <a:endParaRPr/>
            </a:p>
          </p:txBody>
        </p:sp>
      </p:grpSp>
      <p:sp>
        <p:nvSpPr>
          <p:cNvPr id="336" name="Google Shape;336;p33"/>
          <p:cNvSpPr txBox="1"/>
          <p:nvPr/>
        </p:nvSpPr>
        <p:spPr>
          <a:xfrm>
            <a:off x="5105400" y="3200400"/>
            <a:ext cx="19812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Narrow"/>
              <a:buNone/>
            </a:pPr>
            <a:r>
              <a:rPr b="0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1 týden=7 roků</a:t>
            </a:r>
            <a:endParaRPr/>
          </a:p>
        </p:txBody>
      </p:sp>
      <p:sp>
        <p:nvSpPr>
          <p:cNvPr id="337" name="Google Shape;337;p33"/>
          <p:cNvSpPr txBox="1"/>
          <p:nvPr/>
        </p:nvSpPr>
        <p:spPr>
          <a:xfrm>
            <a:off x="5105400" y="3810000"/>
            <a:ext cx="9144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Narrow"/>
              <a:buNone/>
            </a:pPr>
            <a:r>
              <a:rPr b="0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3 ½ r</a:t>
            </a:r>
            <a:endParaRPr/>
          </a:p>
        </p:txBody>
      </p:sp>
      <p:sp>
        <p:nvSpPr>
          <p:cNvPr id="338" name="Google Shape;338;p33"/>
          <p:cNvSpPr txBox="1"/>
          <p:nvPr/>
        </p:nvSpPr>
        <p:spPr>
          <a:xfrm>
            <a:off x="6096000" y="3810000"/>
            <a:ext cx="9906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Narrow"/>
              <a:buNone/>
            </a:pPr>
            <a:r>
              <a:rPr b="0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3 1/2 r</a:t>
            </a:r>
            <a:endParaRPr/>
          </a:p>
        </p:txBody>
      </p:sp>
      <p:sp>
        <p:nvSpPr>
          <p:cNvPr id="339" name="Google Shape;339;p33"/>
          <p:cNvSpPr txBox="1"/>
          <p:nvPr/>
        </p:nvSpPr>
        <p:spPr>
          <a:xfrm>
            <a:off x="2209800" y="3810000"/>
            <a:ext cx="2590800" cy="528637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Čas pro pohany</a:t>
            </a:r>
            <a:endParaRPr/>
          </a:p>
        </p:txBody>
      </p:sp>
      <p:sp>
        <p:nvSpPr>
          <p:cNvPr id="340" name="Google Shape;340;p33"/>
          <p:cNvSpPr txBox="1"/>
          <p:nvPr/>
        </p:nvSpPr>
        <p:spPr>
          <a:xfrm>
            <a:off x="4953000" y="4267200"/>
            <a:ext cx="2286000" cy="528637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Čas pro Izrael</a:t>
            </a:r>
            <a:endParaRPr/>
          </a:p>
        </p:txBody>
      </p:sp>
      <p:sp>
        <p:nvSpPr>
          <p:cNvPr id="341" name="Google Shape;341;p33"/>
          <p:cNvSpPr txBox="1"/>
          <p:nvPr/>
        </p:nvSpPr>
        <p:spPr>
          <a:xfrm>
            <a:off x="4953000" y="4881562"/>
            <a:ext cx="2286000" cy="528637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Velké soužení</a:t>
            </a:r>
            <a:endParaRPr/>
          </a:p>
        </p:txBody>
      </p:sp>
      <p:sp>
        <p:nvSpPr>
          <p:cNvPr id="342" name="Google Shape;342;p33"/>
          <p:cNvSpPr txBox="1"/>
          <p:nvPr/>
        </p:nvSpPr>
        <p:spPr>
          <a:xfrm>
            <a:off x="4953000" y="5476875"/>
            <a:ext cx="2286000" cy="466725"/>
          </a:xfrm>
          <a:prstGeom prst="rect">
            <a:avLst/>
          </a:prstGeom>
          <a:noFill/>
          <a:ln cap="flat" cmpd="sng" w="9525">
            <a:solidFill>
              <a:srgbClr val="FF33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Čas 144 000</a:t>
            </a:r>
            <a:endParaRPr/>
          </a:p>
        </p:txBody>
      </p:sp>
      <p:sp>
        <p:nvSpPr>
          <p:cNvPr id="343" name="Google Shape;343;p33"/>
          <p:cNvSpPr txBox="1"/>
          <p:nvPr/>
        </p:nvSpPr>
        <p:spPr>
          <a:xfrm>
            <a:off x="0" y="0"/>
            <a:ext cx="9144000" cy="1190625"/>
          </a:xfrm>
          <a:prstGeom prst="rect">
            <a:avLst/>
          </a:prstGeom>
          <a:solidFill>
            <a:srgbClr val="FF33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 Narrow"/>
              <a:buNone/>
            </a:pPr>
            <a:r>
              <a:rPr b="1" i="0" lang="en-US" sz="40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Období spasení pro Izrael a pro pohany dispenzacionalismus</a:t>
            </a:r>
            <a:endParaRPr/>
          </a:p>
        </p:txBody>
      </p:sp>
      <p:sp>
        <p:nvSpPr>
          <p:cNvPr id="344" name="Google Shape;344;p33"/>
          <p:cNvSpPr/>
          <p:nvPr/>
        </p:nvSpPr>
        <p:spPr>
          <a:xfrm>
            <a:off x="5943600" y="1600200"/>
            <a:ext cx="2514600" cy="1600200"/>
          </a:xfrm>
          <a:prstGeom prst="cloudCallout">
            <a:avLst>
              <a:gd fmla="val 11250" name="adj1"/>
              <a:gd fmla="val 7650" name="adj2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Black"/>
              <a:buNone/>
            </a:pPr>
            <a:r>
              <a:rPr b="0" i="0" lang="en-US" sz="2800" u="none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  Ježíš na  </a:t>
            </a:r>
            <a:endParaRPr/>
          </a:p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Black"/>
              <a:buNone/>
            </a:pPr>
            <a:r>
              <a:rPr b="0" i="0" lang="en-US" sz="2800" u="none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Olivové hoře</a:t>
            </a:r>
            <a:endParaRPr/>
          </a:p>
        </p:txBody>
      </p:sp>
      <p:sp>
        <p:nvSpPr>
          <p:cNvPr id="345" name="Google Shape;345;p33"/>
          <p:cNvSpPr txBox="1"/>
          <p:nvPr/>
        </p:nvSpPr>
        <p:spPr>
          <a:xfrm>
            <a:off x="7162800" y="3352800"/>
            <a:ext cx="1981200" cy="588962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FF33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rgbClr val="FF3300"/>
                </a:solidFill>
                <a:latin typeface="Arial Narrow"/>
                <a:ea typeface="Arial Narrow"/>
                <a:cs typeface="Arial Narrow"/>
                <a:sym typeface="Arial Narrow"/>
              </a:rPr>
              <a:t>1000 roků</a:t>
            </a:r>
            <a:endParaRPr/>
          </a:p>
        </p:txBody>
      </p:sp>
      <p:sp>
        <p:nvSpPr>
          <p:cNvPr id="346" name="Google Shape;346;p33"/>
          <p:cNvSpPr txBox="1"/>
          <p:nvPr/>
        </p:nvSpPr>
        <p:spPr>
          <a:xfrm>
            <a:off x="7596187" y="4114800"/>
            <a:ext cx="1547812" cy="83185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FF33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poslední soud</a:t>
            </a:r>
            <a:endParaRPr/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E00"/>
        </a:solidFill>
      </p:bgPr>
    </p:bg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4"/>
          <p:cNvSpPr txBox="1"/>
          <p:nvPr/>
        </p:nvSpPr>
        <p:spPr>
          <a:xfrm>
            <a:off x="0" y="1554162"/>
            <a:ext cx="1905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 vytržení církve</a:t>
            </a:r>
            <a:endParaRPr/>
          </a:p>
        </p:txBody>
      </p:sp>
      <p:sp>
        <p:nvSpPr>
          <p:cNvPr id="352" name="Google Shape;352;p34"/>
          <p:cNvSpPr/>
          <p:nvPr/>
        </p:nvSpPr>
        <p:spPr>
          <a:xfrm>
            <a:off x="457200" y="868362"/>
            <a:ext cx="533400" cy="749300"/>
          </a:xfrm>
          <a:prstGeom prst="upArrow">
            <a:avLst>
              <a:gd fmla="val 10793" name="adj1"/>
              <a:gd fmla="val 50000" name="adj2"/>
            </a:avLst>
          </a:prstGeom>
          <a:solidFill>
            <a:schemeClr val="accent2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3" name="Google Shape;353;p34"/>
          <p:cNvSpPr txBox="1"/>
          <p:nvPr/>
        </p:nvSpPr>
        <p:spPr>
          <a:xfrm>
            <a:off x="1905000" y="1165225"/>
            <a:ext cx="4953000" cy="96837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33FF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rgbClr val="3333FF"/>
                </a:solidFill>
                <a:latin typeface="Arial Narrow"/>
                <a:ea typeface="Arial Narrow"/>
                <a:cs typeface="Arial Narrow"/>
                <a:sym typeface="Arial Narrow"/>
              </a:rPr>
              <a:t>Antikrist se posadil v chrámě Božím.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   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(2 Te 2)</a:t>
            </a:r>
            <a:endParaRPr/>
          </a:p>
        </p:txBody>
      </p:sp>
      <p:sp>
        <p:nvSpPr>
          <p:cNvPr id="354" name="Google Shape;354;p34"/>
          <p:cNvSpPr txBox="1"/>
          <p:nvPr/>
        </p:nvSpPr>
        <p:spPr>
          <a:xfrm>
            <a:off x="4648200" y="2239962"/>
            <a:ext cx="4267200" cy="34766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_______3 1/2 roků________I</a:t>
            </a:r>
            <a:endParaRPr/>
          </a:p>
        </p:txBody>
      </p:sp>
      <p:sp>
        <p:nvSpPr>
          <p:cNvPr id="355" name="Google Shape;355;p34"/>
          <p:cNvSpPr/>
          <p:nvPr/>
        </p:nvSpPr>
        <p:spPr>
          <a:xfrm>
            <a:off x="6629400" y="2392362"/>
            <a:ext cx="2514600" cy="1600200"/>
          </a:xfrm>
          <a:prstGeom prst="cloudCallout">
            <a:avLst>
              <a:gd fmla="val 15873" name="adj1"/>
              <a:gd fmla="val 11679" name="adj2"/>
            </a:avLst>
          </a:prstGeom>
          <a:solidFill>
            <a:schemeClr val="lt1"/>
          </a:solidFill>
          <a:ln cap="flat" cmpd="sng" w="9525">
            <a:solidFill>
              <a:srgbClr val="3333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Black"/>
              <a:buNone/>
            </a:pPr>
            <a:r>
              <a:rPr b="0" i="0" lang="en-US" sz="2400" u="none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  Ježíš přijde na 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Black"/>
              <a:buNone/>
            </a:pPr>
            <a:r>
              <a:rPr b="0" i="0" lang="en-US" sz="2400" u="none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Olivetskou horu</a:t>
            </a:r>
            <a:endParaRPr/>
          </a:p>
        </p:txBody>
      </p:sp>
      <p:sp>
        <p:nvSpPr>
          <p:cNvPr id="356" name="Google Shape;356;p34"/>
          <p:cNvSpPr txBox="1"/>
          <p:nvPr/>
        </p:nvSpPr>
        <p:spPr>
          <a:xfrm>
            <a:off x="609600" y="2667000"/>
            <a:ext cx="3505200" cy="457200"/>
          </a:xfrm>
          <a:prstGeom prst="rect">
            <a:avLst/>
          </a:prstGeom>
          <a:solidFill>
            <a:srgbClr val="CC66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 Znovuvystavení chrámu</a:t>
            </a:r>
            <a:endParaRPr/>
          </a:p>
        </p:txBody>
      </p:sp>
      <p:sp>
        <p:nvSpPr>
          <p:cNvPr id="357" name="Google Shape;357;p34"/>
          <p:cNvSpPr txBox="1"/>
          <p:nvPr/>
        </p:nvSpPr>
        <p:spPr>
          <a:xfrm>
            <a:off x="609600" y="3124200"/>
            <a:ext cx="35052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 Obrácení Židů</a:t>
            </a:r>
            <a:endParaRPr/>
          </a:p>
        </p:txBody>
      </p:sp>
      <p:sp>
        <p:nvSpPr>
          <p:cNvPr id="358" name="Google Shape;358;p34"/>
          <p:cNvSpPr txBox="1"/>
          <p:nvPr/>
        </p:nvSpPr>
        <p:spPr>
          <a:xfrm>
            <a:off x="609600" y="3657600"/>
            <a:ext cx="6096000" cy="457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66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FF66"/>
                </a:solidFill>
                <a:latin typeface="Arial Narrow"/>
                <a:ea typeface="Arial Narrow"/>
                <a:cs typeface="Arial Narrow"/>
                <a:sym typeface="Arial Narrow"/>
              </a:rPr>
              <a:t> Období velkého svodu </a:t>
            </a:r>
            <a:r>
              <a:rPr b="1" i="0" lang="en-US" sz="2400" u="sng">
                <a:solidFill>
                  <a:srgbClr val="FFFF66"/>
                </a:solidFill>
                <a:latin typeface="Arial Narrow"/>
                <a:ea typeface="Arial Narrow"/>
                <a:cs typeface="Arial Narrow"/>
                <a:sym typeface="Arial Narrow"/>
              </a:rPr>
              <a:t>antikristem.</a:t>
            </a:r>
            <a:endParaRPr/>
          </a:p>
        </p:txBody>
      </p:sp>
      <p:sp>
        <p:nvSpPr>
          <p:cNvPr id="359" name="Google Shape;359;p34"/>
          <p:cNvSpPr txBox="1"/>
          <p:nvPr/>
        </p:nvSpPr>
        <p:spPr>
          <a:xfrm>
            <a:off x="609600" y="4191000"/>
            <a:ext cx="7924800" cy="45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 Velký </a:t>
            </a:r>
            <a:r>
              <a:rPr b="1" i="0" lang="en-US" sz="2400" u="sng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čas soužení  pro Židy a nevěřící národy</a:t>
            </a:r>
            <a:endParaRPr/>
          </a:p>
        </p:txBody>
      </p:sp>
      <p:sp>
        <p:nvSpPr>
          <p:cNvPr id="360" name="Google Shape;360;p34"/>
          <p:cNvSpPr txBox="1"/>
          <p:nvPr/>
        </p:nvSpPr>
        <p:spPr>
          <a:xfrm>
            <a:off x="609600" y="4662487"/>
            <a:ext cx="3276600" cy="519112"/>
          </a:xfrm>
          <a:prstGeom prst="rect">
            <a:avLst/>
          </a:prstGeom>
          <a:solidFill>
            <a:srgbClr val="FF66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 Čas 7 pečetí</a:t>
            </a:r>
            <a:endParaRPr/>
          </a:p>
        </p:txBody>
      </p:sp>
      <p:sp>
        <p:nvSpPr>
          <p:cNvPr id="361" name="Google Shape;361;p34"/>
          <p:cNvSpPr txBox="1"/>
          <p:nvPr/>
        </p:nvSpPr>
        <p:spPr>
          <a:xfrm>
            <a:off x="3886200" y="4662487"/>
            <a:ext cx="2438400" cy="519112"/>
          </a:xfrm>
          <a:prstGeom prst="rect">
            <a:avLst/>
          </a:prstGeom>
          <a:solidFill>
            <a:srgbClr val="CC66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7 troubení</a:t>
            </a:r>
            <a:endParaRPr/>
          </a:p>
        </p:txBody>
      </p:sp>
      <p:sp>
        <p:nvSpPr>
          <p:cNvPr id="362" name="Google Shape;362;p34"/>
          <p:cNvSpPr txBox="1"/>
          <p:nvPr/>
        </p:nvSpPr>
        <p:spPr>
          <a:xfrm>
            <a:off x="6324600" y="4662487"/>
            <a:ext cx="2209800" cy="519112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7 ran</a:t>
            </a:r>
            <a:endParaRPr/>
          </a:p>
        </p:txBody>
      </p:sp>
      <p:sp>
        <p:nvSpPr>
          <p:cNvPr id="363" name="Google Shape;363;p34"/>
          <p:cNvSpPr txBox="1"/>
          <p:nvPr/>
        </p:nvSpPr>
        <p:spPr>
          <a:xfrm>
            <a:off x="381000" y="76200"/>
            <a:ext cx="8458200" cy="482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Panorama doby konce v dispenzacionalismu</a:t>
            </a:r>
            <a:endParaRPr/>
          </a:p>
        </p:txBody>
      </p:sp>
      <p:sp>
        <p:nvSpPr>
          <p:cNvPr id="364" name="Google Shape;364;p34"/>
          <p:cNvSpPr txBox="1"/>
          <p:nvPr/>
        </p:nvSpPr>
        <p:spPr>
          <a:xfrm>
            <a:off x="990600" y="685800"/>
            <a:ext cx="8153400" cy="482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 1   týden</a:t>
            </a:r>
            <a:endParaRPr/>
          </a:p>
        </p:txBody>
      </p:sp>
      <p:sp>
        <p:nvSpPr>
          <p:cNvPr id="365" name="Google Shape;365;p34"/>
          <p:cNvSpPr txBox="1"/>
          <p:nvPr/>
        </p:nvSpPr>
        <p:spPr>
          <a:xfrm>
            <a:off x="0" y="5243512"/>
            <a:ext cx="9144000" cy="100488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2400"/>
              <a:buFont typeface="Arial Black"/>
              <a:buNone/>
            </a:pPr>
            <a:r>
              <a:rPr b="1" i="0" lang="en-US" sz="2400" u="none">
                <a:solidFill>
                  <a:srgbClr val="FFFF99"/>
                </a:solidFill>
                <a:latin typeface="Arial Black"/>
                <a:ea typeface="Arial Black"/>
                <a:cs typeface="Arial Black"/>
                <a:sym typeface="Arial Black"/>
              </a:rPr>
              <a:t>Tento názor dnes obhajuje také prezident Bush!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Black"/>
              <a:buNone/>
            </a:pPr>
            <a:r>
              <a:rPr b="1" i="0" lang="en-US" sz="2400" u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Světový teror doby konce kvůli špatnému proroctví?</a:t>
            </a:r>
            <a:endParaRPr/>
          </a:p>
        </p:txBody>
      </p:sp>
      <p:sp>
        <p:nvSpPr>
          <p:cNvPr id="366" name="Google Shape;366;p34"/>
          <p:cNvSpPr txBox="1"/>
          <p:nvPr/>
        </p:nvSpPr>
        <p:spPr>
          <a:xfrm>
            <a:off x="0" y="6202362"/>
            <a:ext cx="9144000" cy="579437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Je to příprava falešného Krista?</a:t>
            </a:r>
            <a:endParaRPr/>
          </a:p>
        </p:txBody>
      </p:sp>
      <p:sp>
        <p:nvSpPr>
          <p:cNvPr id="367" name="Google Shape;367;p34"/>
          <p:cNvSpPr txBox="1"/>
          <p:nvPr/>
        </p:nvSpPr>
        <p:spPr>
          <a:xfrm>
            <a:off x="4191000" y="2697162"/>
            <a:ext cx="1981200" cy="8223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2400" u="none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oběť odstraněna</a:t>
            </a:r>
            <a:endParaRPr/>
          </a:p>
        </p:txBody>
      </p:sp>
      <p:sp>
        <p:nvSpPr>
          <p:cNvPr id="368" name="Google Shape;368;p34"/>
          <p:cNvSpPr txBox="1"/>
          <p:nvPr/>
        </p:nvSpPr>
        <p:spPr>
          <a:xfrm>
            <a:off x="6705600" y="1012825"/>
            <a:ext cx="2438400" cy="1066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FF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33FF"/>
                </a:solidFill>
                <a:latin typeface="Arial"/>
                <a:ea typeface="Arial"/>
                <a:cs typeface="Arial"/>
                <a:sym typeface="Arial"/>
              </a:rPr>
              <a:t>Armagedon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CC33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Bitva národů</a:t>
            </a:r>
            <a:endParaRPr/>
          </a:p>
        </p:txBody>
      </p:sp>
      <p:sp>
        <p:nvSpPr>
          <p:cNvPr id="369" name="Google Shape;369;p34"/>
          <p:cNvSpPr txBox="1"/>
          <p:nvPr/>
        </p:nvSpPr>
        <p:spPr>
          <a:xfrm>
            <a:off x="381000" y="2239962"/>
            <a:ext cx="4648200" cy="3841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I_______3 1/2 roků__________I</a:t>
            </a:r>
            <a:endParaRPr/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35"/>
          <p:cNvSpPr txBox="1"/>
          <p:nvPr/>
        </p:nvSpPr>
        <p:spPr>
          <a:xfrm>
            <a:off x="304800" y="1516062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5" name="Google Shape;375;p35"/>
          <p:cNvSpPr txBox="1"/>
          <p:nvPr/>
        </p:nvSpPr>
        <p:spPr>
          <a:xfrm>
            <a:off x="381000" y="952500"/>
            <a:ext cx="8534400" cy="4340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„Mesiaš vzal Herzla na ruce a vznesl se s ním na křídlech. Na jednom oblaku se setkali s Mojžíšem.  Mesiáš volal k Mojžíšovi: „Za toto dítě jsem prosil. „Ke mě (k Herzlovi) ale on řekl: Jdi, zvěstuj Židům, přijdu brzy a budu dělat zázraky a obrovské divy pro můj národ a celý svět</a:t>
            </a:r>
            <a:r>
              <a:rPr b="1" i="1" lang="en-US" sz="2400" u="none">
                <a:solidFill>
                  <a:srgbClr val="808000"/>
                </a:solidFill>
                <a:latin typeface="Arial"/>
                <a:ea typeface="Arial"/>
                <a:cs typeface="Arial"/>
                <a:sym typeface="Arial"/>
              </a:rPr>
              <a:t>.“</a:t>
            </a:r>
            <a:r>
              <a:rPr b="1" i="0" lang="en-US" sz="2400" u="none">
                <a:solidFill>
                  <a:srgbClr val="808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(Z knihy „Ráno v Jerusalémě“, od Theodora Herzla, str. 22  citováno u</a:t>
            </a: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Lambert  str 125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Dále řekl Mesiáš Herzlovi:</a:t>
            </a:r>
            <a:r>
              <a:rPr b="1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„probudil jsem tě, abys shromáždil můj lid ze všech končin země</a:t>
            </a:r>
            <a:r>
              <a:rPr b="1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.“	  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Reekie  str.  22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6" name="Google Shape;376;p35"/>
          <p:cNvSpPr txBox="1"/>
          <p:nvPr/>
        </p:nvSpPr>
        <p:spPr>
          <a:xfrm>
            <a:off x="304800" y="76200"/>
            <a:ext cx="8610600" cy="641350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Sen Theodora Herzla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36"/>
          <p:cNvSpPr txBox="1"/>
          <p:nvPr/>
        </p:nvSpPr>
        <p:spPr>
          <a:xfrm>
            <a:off x="304800" y="1516062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36"/>
          <p:cNvSpPr txBox="1"/>
          <p:nvPr/>
        </p:nvSpPr>
        <p:spPr>
          <a:xfrm>
            <a:off x="381000" y="304800"/>
            <a:ext cx="8534400" cy="5976937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1897</a:t>
            </a: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b="1" i="0" lang="en-US" sz="2800" u="none">
                <a:solidFill>
                  <a:srgbClr val="9900CC"/>
                </a:solidFill>
                <a:latin typeface="Arial"/>
                <a:ea typeface="Arial"/>
                <a:cs typeface="Arial"/>
                <a:sym typeface="Arial"/>
              </a:rPr>
              <a:t>se konal </a:t>
            </a: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první</a:t>
            </a:r>
            <a:r>
              <a:rPr b="1" i="0" lang="en-US" sz="2800" u="none">
                <a:solidFill>
                  <a:srgbClr val="9900CC"/>
                </a:solidFill>
                <a:latin typeface="Arial"/>
                <a:ea typeface="Arial"/>
                <a:cs typeface="Arial"/>
                <a:sym typeface="Arial"/>
              </a:rPr>
              <a:t> sionistický  světový kongres 	jako naplnění prorockých výpočtů od W.Hechlera v Basileji.</a:t>
            </a:r>
            <a:r>
              <a:rPr b="1" i="0" lang="en-US" sz="2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1" i="0" sz="2800" u="non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606  Kaiser Phocas																   1896	    I____________________1290_____________________I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1897 napsal </a:t>
            </a: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Herzl o tomto</a:t>
            </a:r>
            <a:r>
              <a:rPr b="1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kongresu do svého deníku:</a:t>
            </a: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b="1" i="1" lang="en-US" sz="28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„V Basileji jsem založil židovský stát! Kdybych to řekl dnes (1897),sklidil bych jen posměch. Ale snad za 5, nebo určitě za 50 let to každý uvidí.</a:t>
            </a: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Reekie  str. 22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37"/>
          <p:cNvSpPr txBox="1"/>
          <p:nvPr/>
        </p:nvSpPr>
        <p:spPr>
          <a:xfrm>
            <a:off x="304800" y="1516062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8" name="Google Shape;388;p37"/>
          <p:cNvSpPr txBox="1"/>
          <p:nvPr/>
        </p:nvSpPr>
        <p:spPr>
          <a:xfrm>
            <a:off x="381000" y="381000"/>
            <a:ext cx="8534400" cy="6016625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1" i="1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„Nach dem 1. Weltkrieg drängte </a:t>
            </a:r>
            <a:r>
              <a:rPr b="1" i="1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William Hechler</a:t>
            </a:r>
            <a:r>
              <a:rPr b="1" i="1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die Juden dazu, Europa zu verlassen und warnte sie vor einer bevorstehenden Tragödie. Er sagte voraus, dass bald Millionen von Juden umgebracht würden</a:t>
            </a:r>
            <a:r>
              <a:rPr b="1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.“   </a:t>
            </a:r>
            <a:r>
              <a:rPr b="1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(Reekie S. 30)</a:t>
            </a:r>
            <a:endParaRPr b="1" i="0" sz="3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1" i="0" sz="3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Das begünstigte die Errichtung des  Judenstaates!</a:t>
            </a:r>
            <a:endParaRPr b="1" i="0" sz="3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1" i="0" sz="3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Feigenbaum grünt und hat Blätter!</a:t>
            </a:r>
            <a:endParaRPr/>
          </a:p>
          <a:p>
            <a:pPr indent="0" lvl="0" marL="0" marR="0" rtl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1" i="0" sz="3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Was muss nun bald kommen?</a:t>
            </a:r>
            <a:endParaRPr b="1" i="0" sz="3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38"/>
          <p:cNvSpPr txBox="1"/>
          <p:nvPr/>
        </p:nvSpPr>
        <p:spPr>
          <a:xfrm>
            <a:off x="381000" y="381000"/>
            <a:ext cx="8458200" cy="6105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en-US" sz="36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Reinigung des Heiligtums</a:t>
            </a:r>
            <a:r>
              <a:rPr b="1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bedeutete </a:t>
            </a:r>
            <a:r>
              <a:rPr b="1" i="0" lang="en-US" sz="3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für Hechler</a:t>
            </a:r>
            <a:endParaRPr b="1" i="0" sz="3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3333FF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die endzeitliche Erfüllung der AT-Prophetie über die Wiedererwählung und Sammlung Israels,</a:t>
            </a: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Rückkehr der Juden nach Palästina, 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3333FF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die Neuentstehung eines jüdischen Staates und letztlich</a:t>
            </a: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endzeitliche Wiedererstehung des jüdischen Tempels. 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3333FF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Alles gemäß </a:t>
            </a:r>
            <a:r>
              <a:rPr b="0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Jes. 62,1-7;  Hes. 34-39; Jer. 30-33;  Sacharja  etc...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00"/>
        </a:solidFill>
      </p:bgPr>
    </p:bg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39"/>
          <p:cNvSpPr txBox="1"/>
          <p:nvPr/>
        </p:nvSpPr>
        <p:spPr>
          <a:xfrm>
            <a:off x="0" y="0"/>
            <a:ext cx="9144000" cy="641350"/>
          </a:xfrm>
          <a:prstGeom prst="rect">
            <a:avLst/>
          </a:prstGeom>
          <a:solidFill>
            <a:srgbClr val="CC009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 Narrow"/>
              <a:buNone/>
            </a:pPr>
            <a:r>
              <a:rPr b="1" i="0" lang="en-US" sz="36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 „Příchod“ před druhým příchodem Ježíše</a:t>
            </a:r>
            <a:endParaRPr/>
          </a:p>
        </p:txBody>
      </p:sp>
      <p:sp>
        <p:nvSpPr>
          <p:cNvPr id="399" name="Google Shape;399;p39"/>
          <p:cNvSpPr txBox="1"/>
          <p:nvPr/>
        </p:nvSpPr>
        <p:spPr>
          <a:xfrm>
            <a:off x="3429000" y="762000"/>
            <a:ext cx="5486400" cy="489426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„Založ společnost milosrdenství Božího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, jejimž cílem bude: Připravit svět  na můj poslední příchod.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Piš toto: Dříve, než se ukáže spravedlivý soudce, příjdu jako </a:t>
            </a: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„Král milosrdenství“.</a:t>
            </a:r>
            <a:r>
              <a:rPr b="1" i="0" lang="en-US" sz="24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 Dříve než příjde den soudu, objeví se na nebi a zemi znamení.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Pak se ukáže na nebi </a:t>
            </a:r>
            <a:r>
              <a:rPr b="1" i="0" lang="en-US" sz="2400" u="none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znamení Kříže</a:t>
            </a:r>
            <a:r>
              <a:rPr b="1" i="0" lang="en-US" sz="24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: Z každé rány na mých nohou a rukou budou vystupovat světelné paprsky které osvětlí na krátký čas celou zemi. To se stane krátce před příchodem Ježíše Krista!“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Vidění.“</a:t>
            </a:r>
            <a:endParaRPr/>
          </a:p>
        </p:txBody>
      </p:sp>
      <p:sp>
        <p:nvSpPr>
          <p:cNvPr id="400" name="Google Shape;400;p39"/>
          <p:cNvSpPr txBox="1"/>
          <p:nvPr/>
        </p:nvSpPr>
        <p:spPr>
          <a:xfrm>
            <a:off x="0" y="6316662"/>
            <a:ext cx="3581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Vidění 1929 Sr. Faustine  (P)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40"/>
          <p:cNvSpPr txBox="1"/>
          <p:nvPr/>
        </p:nvSpPr>
        <p:spPr>
          <a:xfrm>
            <a:off x="457200" y="904875"/>
            <a:ext cx="8153400" cy="360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800"/>
              <a:buFont typeface="Arial"/>
              <a:buNone/>
            </a:pPr>
            <a:r>
              <a:rPr b="1" i="0" lang="en-US" sz="4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Pravé pochopení malého rohu, svatyně a jejího  znovuvysvěcení po 2300 večerech a jitrech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99"/>
        </a:solidFill>
      </p:bgPr>
    </p:bg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41"/>
          <p:cNvSpPr txBox="1"/>
          <p:nvPr/>
        </p:nvSpPr>
        <p:spPr>
          <a:xfrm>
            <a:off x="228600" y="4027487"/>
            <a:ext cx="4114800" cy="1382712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v.11 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Až k vojska toho knížeti vzpjal se + vzal mu „</a:t>
            </a: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ustavičnou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“!</a:t>
            </a:r>
            <a:endParaRPr/>
          </a:p>
        </p:txBody>
      </p:sp>
      <p:sp>
        <p:nvSpPr>
          <p:cNvPr id="411" name="Google Shape;411;p41"/>
          <p:cNvSpPr txBox="1"/>
          <p:nvPr/>
        </p:nvSpPr>
        <p:spPr>
          <a:xfrm>
            <a:off x="4500562" y="3336925"/>
            <a:ext cx="4419600" cy="955675"/>
          </a:xfrm>
          <a:prstGeom prst="rect">
            <a:avLst/>
          </a:prstGeom>
          <a:solidFill>
            <a:srgbClr val="66FFFF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381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v. 24b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  neslýchané hubení a ničení silných</a:t>
            </a:r>
            <a:endParaRPr/>
          </a:p>
        </p:txBody>
      </p:sp>
      <p:sp>
        <p:nvSpPr>
          <p:cNvPr id="412" name="Google Shape;412;p41"/>
          <p:cNvSpPr txBox="1"/>
          <p:nvPr/>
        </p:nvSpPr>
        <p:spPr>
          <a:xfrm>
            <a:off x="4495800" y="4418012"/>
            <a:ext cx="4419600" cy="955675"/>
          </a:xfrm>
          <a:prstGeom prst="rect">
            <a:avLst/>
          </a:prstGeom>
          <a:solidFill>
            <a:srgbClr val="66FFFF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v. 25 </a:t>
            </a:r>
            <a:r>
              <a:rPr b="1" i="0" lang="en-US" sz="24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Postaví se p</a:t>
            </a:r>
            <a:r>
              <a:rPr b="1" i="0" lang="en-US" sz="2800" u="none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roti knížeti knížat (proti Ježíši)!</a:t>
            </a:r>
            <a:endParaRPr/>
          </a:p>
        </p:txBody>
      </p:sp>
      <p:sp>
        <p:nvSpPr>
          <p:cNvPr id="413" name="Google Shape;413;p41"/>
          <p:cNvSpPr txBox="1"/>
          <p:nvPr/>
        </p:nvSpPr>
        <p:spPr>
          <a:xfrm>
            <a:off x="250825" y="1412875"/>
            <a:ext cx="8713787" cy="1076325"/>
          </a:xfrm>
          <a:prstGeom prst="rect">
            <a:avLst/>
          </a:prstGeom>
          <a:solidFill>
            <a:srgbClr val="3333FF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Útok podle Daniele 7, 24–25 proti </a:t>
            </a:r>
            <a:r>
              <a:rPr b="1" i="0" lang="en-US" sz="3200" u="sng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Bohu</a:t>
            </a:r>
            <a:r>
              <a:rPr b="1" i="0" lang="en-US" sz="32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, jeho </a:t>
            </a:r>
            <a:r>
              <a:rPr b="1" i="0" lang="en-US" sz="3200" u="sng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lidu</a:t>
            </a:r>
            <a:r>
              <a:rPr b="1" i="0" lang="en-US" sz="32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, jeho </a:t>
            </a:r>
            <a:r>
              <a:rPr b="1" i="0" lang="en-US" sz="3200" u="sng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času</a:t>
            </a:r>
            <a:r>
              <a:rPr b="1" i="0" lang="en-US" sz="32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 a jeho </a:t>
            </a:r>
            <a:r>
              <a:rPr b="1" i="0" lang="en-US" sz="3200" u="sng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zákonu!</a:t>
            </a:r>
            <a:endParaRPr/>
          </a:p>
        </p:txBody>
      </p:sp>
      <p:sp>
        <p:nvSpPr>
          <p:cNvPr id="414" name="Google Shape;414;p41"/>
          <p:cNvSpPr txBox="1"/>
          <p:nvPr/>
        </p:nvSpPr>
        <p:spPr>
          <a:xfrm>
            <a:off x="304800" y="111125"/>
            <a:ext cx="8534400" cy="119062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 Narrow"/>
              <a:buNone/>
            </a:pPr>
            <a:r>
              <a:rPr b="1" i="0" lang="en-US" sz="36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Zvláštní znamení malého roku a jeho  jednotlivé aktivity</a:t>
            </a:r>
            <a:endParaRPr/>
          </a:p>
        </p:txBody>
      </p:sp>
      <p:sp>
        <p:nvSpPr>
          <p:cNvPr id="415" name="Google Shape;415;p41"/>
          <p:cNvSpPr txBox="1"/>
          <p:nvPr/>
        </p:nvSpPr>
        <p:spPr>
          <a:xfrm>
            <a:off x="179387" y="5430837"/>
            <a:ext cx="8748712" cy="955675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Malý roh jedná </a:t>
            </a:r>
            <a:r>
              <a:rPr b="1" i="0" lang="en-US" sz="2800" u="sng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na zemi</a:t>
            </a: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tak, jak </a:t>
            </a: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smí a může jednat</a:t>
            </a: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jen Ježíš –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None/>
            </a:pPr>
            <a:r>
              <a:rPr b="1" i="0" lang="en-US" sz="2800" u="sng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Michael,</a:t>
            </a: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náš Velekněz, Vykupitel a Přímluvce.</a:t>
            </a:r>
            <a:endParaRPr/>
          </a:p>
        </p:txBody>
      </p:sp>
      <p:sp>
        <p:nvSpPr>
          <p:cNvPr id="416" name="Google Shape;416;p41"/>
          <p:cNvSpPr txBox="1"/>
          <p:nvPr/>
        </p:nvSpPr>
        <p:spPr>
          <a:xfrm>
            <a:off x="250825" y="2565400"/>
            <a:ext cx="4114800" cy="1382712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Útok podle Dan 8,9–10   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Malý roh vzrostl velmi ...  a pošlapal hvězdy z vojska</a:t>
            </a:r>
            <a:endParaRPr/>
          </a:p>
        </p:txBody>
      </p:sp>
      <p:sp>
        <p:nvSpPr>
          <p:cNvPr id="417" name="Google Shape;417;p41"/>
          <p:cNvSpPr txBox="1"/>
          <p:nvPr/>
        </p:nvSpPr>
        <p:spPr>
          <a:xfrm>
            <a:off x="4545012" y="2624137"/>
            <a:ext cx="4419600" cy="588962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381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 Význam v. 24–25b</a:t>
            </a:r>
            <a:endParaRPr/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/>
          <p:nvPr/>
        </p:nvSpPr>
        <p:spPr>
          <a:xfrm>
            <a:off x="381000" y="152400"/>
            <a:ext cx="8458200" cy="579437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Zásadní význam vidění z Daniele 8–12</a:t>
            </a:r>
            <a:endParaRPr/>
          </a:p>
        </p:txBody>
      </p:sp>
      <p:sp>
        <p:nvSpPr>
          <p:cNvPr id="96" name="Google Shape;96;p15"/>
          <p:cNvSpPr txBox="1"/>
          <p:nvPr/>
        </p:nvSpPr>
        <p:spPr>
          <a:xfrm>
            <a:off x="152400" y="762000"/>
            <a:ext cx="8686800" cy="6213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Wo wird sich dieser Kampf um die Wahrheit abspielen – außerhalb der Gemeinde oder auch innerhalb?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	- Dan.10,14;  2. Tim 4,2-4;  Mt. 24,10-12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 kommt zu einer Zerreißprobe innerhalb der Gemeinde! (Kampf der klugen u. törichten Jungfrauen!)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Pochopení Dan 8–12: zkouška odolnosti reformačních hnutí! </a:t>
            </a:r>
            <a:r>
              <a:rPr b="0" i="0" lang="en-US" sz="2800" u="none" cap="none" strike="noStrike">
                <a:solidFill>
                  <a:srgbClr val="9900CC"/>
                </a:solidFill>
                <a:latin typeface="Arial"/>
                <a:ea typeface="Arial"/>
                <a:cs typeface="Arial"/>
                <a:sym typeface="Arial"/>
              </a:rPr>
              <a:t>(Základ ekumenismu)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Zkušební kámen pro správný výklad proroctví o konci světa a pro pravou a falešnou teologii vykoupení!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Zkušební kámen pro pravý a falešný adventismus.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3333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Potenciál pro závěrečné probuzení a reformaci a její důsledky pro svět a církev.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42"/>
          <p:cNvSpPr txBox="1"/>
          <p:nvPr/>
        </p:nvSpPr>
        <p:spPr>
          <a:xfrm>
            <a:off x="304800" y="134937"/>
            <a:ext cx="8534400" cy="701675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Zrušení „ustavičné“</a:t>
            </a:r>
            <a:endParaRPr/>
          </a:p>
        </p:txBody>
      </p:sp>
      <p:sp>
        <p:nvSpPr>
          <p:cNvPr id="423" name="Google Shape;423;p42"/>
          <p:cNvSpPr/>
          <p:nvPr/>
        </p:nvSpPr>
        <p:spPr>
          <a:xfrm>
            <a:off x="304800" y="1371600"/>
            <a:ext cx="2590800" cy="1905000"/>
          </a:xfrm>
          <a:prstGeom prst="octagon">
            <a:avLst>
              <a:gd fmla="val 29289" name="adj"/>
            </a:avLst>
          </a:prstGeom>
          <a:solidFill>
            <a:schemeClr val="lt1"/>
          </a:solidFill>
          <a:ln cap="flat" cmpd="sng" w="57150">
            <a:solidFill>
              <a:srgbClr val="9900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9900CC"/>
                </a:solidFill>
                <a:latin typeface="Arial"/>
                <a:ea typeface="Arial"/>
                <a:cs typeface="Arial"/>
                <a:sym typeface="Arial"/>
              </a:rPr>
              <a:t>Kníže ve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9900CC"/>
                </a:solidFill>
                <a:latin typeface="Arial"/>
                <a:ea typeface="Arial"/>
                <a:cs typeface="Arial"/>
                <a:sym typeface="Arial"/>
              </a:rPr>
              <a:t>„svatyni“</a:t>
            </a:r>
            <a:endParaRPr/>
          </a:p>
        </p:txBody>
      </p:sp>
      <p:grpSp>
        <p:nvGrpSpPr>
          <p:cNvPr id="424" name="Google Shape;424;p42"/>
          <p:cNvGrpSpPr/>
          <p:nvPr/>
        </p:nvGrpSpPr>
        <p:grpSpPr>
          <a:xfrm>
            <a:off x="457200" y="6096000"/>
            <a:ext cx="8305800" cy="304800"/>
            <a:chOff x="457200" y="5867400"/>
            <a:chExt cx="8305800" cy="304800"/>
          </a:xfrm>
        </p:grpSpPr>
        <p:cxnSp>
          <p:nvCxnSpPr>
            <p:cNvPr id="425" name="Google Shape;425;p42"/>
            <p:cNvCxnSpPr/>
            <p:nvPr/>
          </p:nvCxnSpPr>
          <p:spPr>
            <a:xfrm>
              <a:off x="457200" y="6019800"/>
              <a:ext cx="8305800" cy="0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26" name="Google Shape;426;p42"/>
            <p:cNvCxnSpPr/>
            <p:nvPr/>
          </p:nvCxnSpPr>
          <p:spPr>
            <a:xfrm>
              <a:off x="457200" y="5867400"/>
              <a:ext cx="0" cy="304800"/>
            </a:xfrm>
            <a:prstGeom prst="straightConnector1">
              <a:avLst/>
            </a:prstGeom>
            <a:noFill/>
            <a:ln cap="flat" cmpd="sng" w="571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27" name="Google Shape;427;p42"/>
            <p:cNvCxnSpPr/>
            <p:nvPr/>
          </p:nvCxnSpPr>
          <p:spPr>
            <a:xfrm>
              <a:off x="8763000" y="5867400"/>
              <a:ext cx="0" cy="304800"/>
            </a:xfrm>
            <a:prstGeom prst="straightConnector1">
              <a:avLst/>
            </a:prstGeom>
            <a:noFill/>
            <a:ln cap="flat" cmpd="sng" w="571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428" name="Google Shape;428;p42"/>
          <p:cNvSpPr txBox="1"/>
          <p:nvPr/>
        </p:nvSpPr>
        <p:spPr>
          <a:xfrm>
            <a:off x="595312" y="5661025"/>
            <a:ext cx="8153400" cy="1176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Čas zrušení „ustavičné“ malým rohem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1260 + 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1290 a 1335 dní</a:t>
            </a:r>
            <a:endParaRPr/>
          </a:p>
          <a:p>
            <a:pPr indent="0" lvl="0" marL="0" marR="0" rtl="0" algn="ctr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0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(Dan. 12, 11–12)</a:t>
            </a:r>
            <a:endParaRPr/>
          </a:p>
        </p:txBody>
      </p:sp>
      <p:sp>
        <p:nvSpPr>
          <p:cNvPr id="429" name="Google Shape;429;p42"/>
          <p:cNvSpPr txBox="1"/>
          <p:nvPr/>
        </p:nvSpPr>
        <p:spPr>
          <a:xfrm>
            <a:off x="3276600" y="908050"/>
            <a:ext cx="5562600" cy="860425"/>
          </a:xfrm>
          <a:prstGeom prst="rect">
            <a:avLst/>
          </a:prstGeom>
          <a:solidFill>
            <a:srgbClr val="CC0000"/>
          </a:solidFill>
          <a:ln cap="flat" cmpd="sng" w="38100">
            <a:solidFill>
              <a:srgbClr val="9900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 pro nás dělá Ježíš „ustavičně“ ve své svatyni?</a:t>
            </a:r>
            <a:endParaRPr/>
          </a:p>
        </p:txBody>
      </p:sp>
      <p:grpSp>
        <p:nvGrpSpPr>
          <p:cNvPr id="430" name="Google Shape;430;p42"/>
          <p:cNvGrpSpPr/>
          <p:nvPr/>
        </p:nvGrpSpPr>
        <p:grpSpPr>
          <a:xfrm>
            <a:off x="684212" y="2819400"/>
            <a:ext cx="1439862" cy="3057525"/>
            <a:chOff x="762000" y="2819400"/>
            <a:chExt cx="1419225" cy="3352800"/>
          </a:xfrm>
        </p:grpSpPr>
        <p:cxnSp>
          <p:nvCxnSpPr>
            <p:cNvPr id="431" name="Google Shape;431;p42"/>
            <p:cNvCxnSpPr/>
            <p:nvPr/>
          </p:nvCxnSpPr>
          <p:spPr>
            <a:xfrm flipH="1">
              <a:off x="762000" y="2819400"/>
              <a:ext cx="801687" cy="3352800"/>
            </a:xfrm>
            <a:prstGeom prst="straightConnector1">
              <a:avLst/>
            </a:prstGeom>
            <a:noFill/>
            <a:ln cap="flat" cmpd="sng" w="76200">
              <a:solidFill>
                <a:srgbClr val="9966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32" name="Google Shape;432;p42"/>
            <p:cNvCxnSpPr/>
            <p:nvPr/>
          </p:nvCxnSpPr>
          <p:spPr>
            <a:xfrm>
              <a:off x="1619250" y="2819400"/>
              <a:ext cx="561975" cy="3263900"/>
            </a:xfrm>
            <a:prstGeom prst="straightConnector1">
              <a:avLst/>
            </a:prstGeom>
            <a:noFill/>
            <a:ln cap="flat" cmpd="sng" w="76200">
              <a:solidFill>
                <a:srgbClr val="9966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433" name="Google Shape;433;p42"/>
          <p:cNvSpPr txBox="1"/>
          <p:nvPr/>
        </p:nvSpPr>
        <p:spPr>
          <a:xfrm>
            <a:off x="3276600" y="1989137"/>
            <a:ext cx="5562600" cy="2795587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rgbClr val="9900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1905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Velekněz, Prostředník a Přímluvce</a:t>
            </a:r>
            <a:endParaRPr/>
          </a:p>
          <a:p>
            <a:pPr indent="-190500" lvl="0" marL="1905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Služba odpuštění a smíření</a:t>
            </a:r>
            <a:endParaRPr/>
          </a:p>
          <a:p>
            <a:pPr indent="-190500" lvl="0" marL="1905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Učitel pravdy</a:t>
            </a:r>
            <a:endParaRPr/>
          </a:p>
          <a:p>
            <a:pPr indent="-190500" lvl="0" marL="190500" marR="0" rtl="0" algn="l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Vůdce, Ochránce a Opatrovník</a:t>
            </a:r>
            <a:endParaRPr/>
          </a:p>
          <a:p>
            <a:pPr indent="-190500" lvl="0" marL="190500" marR="0" rtl="0" algn="l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Soudce pravdy a bezpráví</a:t>
            </a:r>
            <a:endParaRPr/>
          </a:p>
          <a:p>
            <a:pPr indent="-190500" lvl="0" marL="190500" marR="0" rtl="0" algn="l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Soudce nad životem a smrtí</a:t>
            </a:r>
            <a:endParaRPr/>
          </a:p>
        </p:txBody>
      </p:sp>
      <p:sp>
        <p:nvSpPr>
          <p:cNvPr id="434" name="Google Shape;434;p42"/>
          <p:cNvSpPr txBox="1"/>
          <p:nvPr/>
        </p:nvSpPr>
        <p:spPr>
          <a:xfrm>
            <a:off x="3132137" y="4868862"/>
            <a:ext cx="5832475" cy="822325"/>
          </a:xfrm>
          <a:prstGeom prst="rect">
            <a:avLst/>
          </a:prstGeom>
          <a:solidFill>
            <a:srgbClr val="FF66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Malý roh přebírá na zemi funkci nebeského nejvyššího kněze – Ježíše!</a:t>
            </a:r>
            <a:endParaRPr/>
          </a:p>
        </p:txBody>
      </p:sp>
      <p:sp>
        <p:nvSpPr>
          <p:cNvPr id="435" name="Google Shape;435;p42"/>
          <p:cNvSpPr txBox="1"/>
          <p:nvPr/>
        </p:nvSpPr>
        <p:spPr>
          <a:xfrm>
            <a:off x="76200" y="6324600"/>
            <a:ext cx="8239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508</a:t>
            </a:r>
            <a:endParaRPr/>
          </a:p>
        </p:txBody>
      </p:sp>
      <p:sp>
        <p:nvSpPr>
          <p:cNvPr id="436" name="Google Shape;436;p42"/>
          <p:cNvSpPr txBox="1"/>
          <p:nvPr/>
        </p:nvSpPr>
        <p:spPr>
          <a:xfrm>
            <a:off x="6629400" y="6324600"/>
            <a:ext cx="1066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1798</a:t>
            </a:r>
            <a:endParaRPr/>
          </a:p>
        </p:txBody>
      </p:sp>
      <p:cxnSp>
        <p:nvCxnSpPr>
          <p:cNvPr id="437" name="Google Shape;437;p42"/>
          <p:cNvCxnSpPr/>
          <p:nvPr/>
        </p:nvCxnSpPr>
        <p:spPr>
          <a:xfrm>
            <a:off x="7162800" y="6096000"/>
            <a:ext cx="0" cy="304800"/>
          </a:xfrm>
          <a:prstGeom prst="straightConnector1">
            <a:avLst/>
          </a:prstGeom>
          <a:noFill/>
          <a:ln cap="flat" cmpd="sng" w="57150">
            <a:solidFill>
              <a:schemeClr val="dk2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38" name="Google Shape;438;p42"/>
          <p:cNvSpPr txBox="1"/>
          <p:nvPr/>
        </p:nvSpPr>
        <p:spPr>
          <a:xfrm>
            <a:off x="8305800" y="6324600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1843</a:t>
            </a:r>
            <a:endParaRPr/>
          </a:p>
        </p:txBody>
      </p:sp>
      <p:sp>
        <p:nvSpPr>
          <p:cNvPr id="439" name="Google Shape;439;p42"/>
          <p:cNvSpPr txBox="1"/>
          <p:nvPr/>
        </p:nvSpPr>
        <p:spPr>
          <a:xfrm>
            <a:off x="1116012" y="6356350"/>
            <a:ext cx="15843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538po Kr.</a:t>
            </a:r>
            <a:endParaRPr/>
          </a:p>
        </p:txBody>
      </p:sp>
      <p:cxnSp>
        <p:nvCxnSpPr>
          <p:cNvPr id="440" name="Google Shape;440;p42"/>
          <p:cNvCxnSpPr/>
          <p:nvPr/>
        </p:nvCxnSpPr>
        <p:spPr>
          <a:xfrm>
            <a:off x="1619250" y="6092825"/>
            <a:ext cx="0" cy="304800"/>
          </a:xfrm>
          <a:prstGeom prst="straightConnector1">
            <a:avLst/>
          </a:prstGeom>
          <a:noFill/>
          <a:ln cap="flat" cmpd="sng" w="57150">
            <a:solidFill>
              <a:schemeClr val="dk2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43"/>
          <p:cNvSpPr txBox="1"/>
          <p:nvPr/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6" name="Google Shape;446;p43"/>
          <p:cNvSpPr txBox="1"/>
          <p:nvPr/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7" name="Google Shape;447;p43"/>
          <p:cNvSpPr txBox="1"/>
          <p:nvPr/>
        </p:nvSpPr>
        <p:spPr>
          <a:xfrm>
            <a:off x="231775" y="1120775"/>
            <a:ext cx="8607425" cy="5608637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33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33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Odklon od služby Ježíše v nebeské svatyni</a:t>
            </a:r>
            <a:endParaRPr/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Je zřízeno náhradní pozemské kněžství!</a:t>
            </a: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Katolický </a:t>
            </a:r>
            <a:r>
              <a:rPr b="1" i="0" lang="en-US" sz="20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kněz</a:t>
            </a: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(papež) se stal </a:t>
            </a:r>
            <a:r>
              <a:rPr b="1" i="0" lang="en-US" sz="20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prostředníkem</a:t>
            </a: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 			přímluvcem mezi Bohem a lidmi.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  <a:p>
            <a:pPr indent="0" lvl="0" marL="0" marR="0" rtl="0" algn="just">
              <a:lnSpc>
                <a:spcPct val="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i="0" lang="en-US" sz="2400" u="sng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Důsledek 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  </a:t>
            </a:r>
            <a:r>
              <a:rPr b="1" i="0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ušní zpověď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„odpustky“.  </a:t>
            </a:r>
            <a:endParaRPr/>
          </a:p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Obětování při mši, blahořečení a svatořečení. </a:t>
            </a:r>
            <a:endParaRPr/>
          </a:p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Odpuštění a spása přislíbena dokonce zemřelým!</a:t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Marie vedle Ježíše jako přímluvkyně.</a:t>
            </a:r>
            <a:endParaRPr/>
          </a:p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Také jiní „svatí” jsou povoláváni jako prostředníci!</a:t>
            </a:r>
            <a:endParaRPr/>
          </a:p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Dokonce andělé a věřící zesnulí slouží jako prostředníci!</a:t>
            </a:r>
            <a:endParaRPr/>
          </a:p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Andělům bývají předáváni „svatí“ ve službě!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To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všechno má co do činění s úplně jinou cestou ke spasení, s jiným evangeliem ospravedlnění + vykoupení!</a:t>
            </a:r>
            <a:endParaRPr/>
          </a:p>
        </p:txBody>
      </p:sp>
      <p:sp>
        <p:nvSpPr>
          <p:cNvPr id="448" name="Google Shape;448;p43"/>
          <p:cNvSpPr txBox="1"/>
          <p:nvPr/>
        </p:nvSpPr>
        <p:spPr>
          <a:xfrm>
            <a:off x="76200" y="120650"/>
            <a:ext cx="8939212" cy="946150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FF99"/>
                </a:solidFill>
                <a:latin typeface="Arial"/>
                <a:ea typeface="Arial"/>
                <a:cs typeface="Arial"/>
                <a:sym typeface="Arial"/>
              </a:rPr>
              <a:t>Historické naplnění zpustošení popř. znesvěcení  svatyně podle Dan. 8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7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7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7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44"/>
          <p:cNvSpPr txBox="1"/>
          <p:nvPr/>
        </p:nvSpPr>
        <p:spPr>
          <a:xfrm>
            <a:off x="468312" y="1484312"/>
            <a:ext cx="8280400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„Pravdu srazil na zem (roh) a dařilo se mu co činil.“ (Dan 8,12)</a:t>
            </a:r>
            <a:endParaRPr/>
          </a:p>
        </p:txBody>
      </p:sp>
      <p:sp>
        <p:nvSpPr>
          <p:cNvPr id="454" name="Google Shape;454;p44"/>
          <p:cNvSpPr txBox="1"/>
          <p:nvPr/>
        </p:nvSpPr>
        <p:spPr>
          <a:xfrm>
            <a:off x="395287" y="333375"/>
            <a:ext cx="8497887" cy="714375"/>
          </a:xfrm>
          <a:prstGeom prst="rect">
            <a:avLst/>
          </a:prstGeom>
          <a:solidFill>
            <a:srgbClr val="9900C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Další boj malého rohu</a:t>
            </a:r>
            <a:endParaRPr/>
          </a:p>
        </p:txBody>
      </p:sp>
      <p:sp>
        <p:nvSpPr>
          <p:cNvPr id="455" name="Google Shape;455;p44"/>
          <p:cNvSpPr txBox="1"/>
          <p:nvPr/>
        </p:nvSpPr>
        <p:spPr>
          <a:xfrm>
            <a:off x="468312" y="3789362"/>
            <a:ext cx="828040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6" name="Google Shape;456;p44"/>
          <p:cNvSpPr txBox="1"/>
          <p:nvPr/>
        </p:nvSpPr>
        <p:spPr>
          <a:xfrm>
            <a:off x="209550" y="3763962"/>
            <a:ext cx="8683625" cy="13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Kde se to odehrává – v nebi nebo na zemi?</a:t>
            </a:r>
            <a:endParaRPr/>
          </a:p>
          <a:p>
            <a:pPr indent="0" lvl="0" marL="0" marR="0" rtl="0" algn="ctr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 jakou pravdu se přitom jedná?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45"/>
          <p:cNvSpPr txBox="1"/>
          <p:nvPr/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2" name="Google Shape;462;p45"/>
          <p:cNvSpPr txBox="1"/>
          <p:nvPr/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3" name="Google Shape;463;p45"/>
          <p:cNvSpPr txBox="1"/>
          <p:nvPr/>
        </p:nvSpPr>
        <p:spPr>
          <a:xfrm>
            <a:off x="230187" y="87312"/>
            <a:ext cx="8683625" cy="965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FFFF99"/>
                </a:solidFill>
                <a:latin typeface="Arial"/>
                <a:ea typeface="Arial"/>
                <a:cs typeface="Arial"/>
                <a:sym typeface="Arial"/>
              </a:rPr>
              <a:t>Proroctví o čase odpadnutí také už před vznikem papežství</a:t>
            </a:r>
            <a:r>
              <a:rPr b="0" i="0" lang="en-US" sz="2400" u="none">
                <a:solidFill>
                  <a:srgbClr val="FFFF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464" name="Google Shape;464;p45"/>
          <p:cNvSpPr txBox="1"/>
          <p:nvPr/>
        </p:nvSpPr>
        <p:spPr>
          <a:xfrm>
            <a:off x="228600" y="2774950"/>
            <a:ext cx="8683625" cy="3724275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Odpadnutí v době </a:t>
            </a: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SZ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, po pádu do hříchu –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v čem spočívalo?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Existoval už v té době „malý roh“?</a:t>
            </a:r>
            <a:endParaRPr/>
          </a:p>
          <a:p>
            <a:pPr indent="0" lvl="0" marL="0" marR="0" rtl="0" algn="l">
              <a:lnSpc>
                <a:spcPct val="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Odpadnutí v době Ježíšově:</a:t>
            </a: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Nejasnosti o ospravedlnění z víry nebo ze skutků! (Mt 5,17–20;  Mt 15 + 23)</a:t>
            </a:r>
            <a:endParaRPr/>
          </a:p>
          <a:p>
            <a:pPr indent="0" lvl="0" marL="0" marR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V době apoštolů: </a:t>
            </a:r>
            <a:r>
              <a:rPr b="0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spor o  ospravedlnění z víry nebo ze skutků a ze zákona (Sk 15;  Řím 3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8; Gal 1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3;  Jak 2 )</a:t>
            </a:r>
            <a:r>
              <a:rPr b="0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9900CC"/>
                </a:solidFill>
                <a:latin typeface="Arial"/>
                <a:ea typeface="Arial"/>
                <a:cs typeface="Arial"/>
                <a:sym typeface="Arial"/>
              </a:rPr>
              <a:t>Vliv řecké filozofie – ohrožení křesťanství. (Kol 2,8)</a:t>
            </a:r>
            <a:endParaRPr/>
          </a:p>
        </p:txBody>
      </p:sp>
      <p:sp>
        <p:nvSpPr>
          <p:cNvPr id="465" name="Google Shape;465;p45"/>
          <p:cNvSpPr txBox="1"/>
          <p:nvPr/>
        </p:nvSpPr>
        <p:spPr>
          <a:xfrm>
            <a:off x="153987" y="-76200"/>
            <a:ext cx="8759825" cy="985837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>
              <a:solidFill>
                <a:srgbClr val="9900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>
              <a:solidFill>
                <a:srgbClr val="9900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66" name="Google Shape;466;p45"/>
          <p:cNvSpPr txBox="1"/>
          <p:nvPr/>
        </p:nvSpPr>
        <p:spPr>
          <a:xfrm>
            <a:off x="5383212" y="2133600"/>
            <a:ext cx="3581400" cy="528637"/>
          </a:xfrm>
          <a:prstGeom prst="rect">
            <a:avLst/>
          </a:prstGeom>
          <a:solidFill>
            <a:srgbClr val="CC0000"/>
          </a:solidFill>
          <a:ln cap="flat" cmpd="sng" w="9525">
            <a:solidFill>
              <a:srgbClr val="CC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FFFF99"/>
                </a:solidFill>
                <a:latin typeface="Arial Narrow"/>
                <a:ea typeface="Arial Narrow"/>
                <a:cs typeface="Arial Narrow"/>
                <a:sym typeface="Arial Narrow"/>
              </a:rPr>
              <a:t>Období NZ – odpadnutí</a:t>
            </a:r>
            <a:endParaRPr/>
          </a:p>
        </p:txBody>
      </p:sp>
      <p:grpSp>
        <p:nvGrpSpPr>
          <p:cNvPr id="467" name="Google Shape;467;p45"/>
          <p:cNvGrpSpPr/>
          <p:nvPr/>
        </p:nvGrpSpPr>
        <p:grpSpPr>
          <a:xfrm>
            <a:off x="304800" y="990600"/>
            <a:ext cx="8686800" cy="1219200"/>
            <a:chOff x="304800" y="990600"/>
            <a:chExt cx="8686800" cy="1219200"/>
          </a:xfrm>
        </p:grpSpPr>
        <p:sp>
          <p:nvSpPr>
            <p:cNvPr id="468" name="Google Shape;468;p45"/>
            <p:cNvSpPr txBox="1"/>
            <p:nvPr/>
          </p:nvSpPr>
          <p:spPr>
            <a:xfrm>
              <a:off x="304800" y="1143000"/>
              <a:ext cx="1143000" cy="955675"/>
            </a:xfrm>
            <a:prstGeom prst="rect">
              <a:avLst/>
            </a:prstGeom>
            <a:solidFill>
              <a:srgbClr val="FF9900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99"/>
                </a:buClr>
                <a:buSzPts val="2800"/>
                <a:buFont typeface="Arial Narrow"/>
                <a:buNone/>
              </a:pPr>
              <a:r>
                <a:rPr b="1" i="0" lang="en-US" sz="2800" u="none">
                  <a:solidFill>
                    <a:srgbClr val="FFFF99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Baby-lon</a:t>
              </a:r>
              <a:endParaRPr/>
            </a:p>
          </p:txBody>
        </p:sp>
        <p:sp>
          <p:nvSpPr>
            <p:cNvPr id="469" name="Google Shape;469;p45"/>
            <p:cNvSpPr txBox="1"/>
            <p:nvPr/>
          </p:nvSpPr>
          <p:spPr>
            <a:xfrm>
              <a:off x="1447800" y="1143000"/>
              <a:ext cx="1600200" cy="94615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2800"/>
                <a:buFont typeface="Arial Narrow"/>
                <a:buNone/>
              </a:pPr>
              <a:r>
                <a:rPr b="1" i="0" lang="en-US" sz="2800" u="none">
                  <a:solidFill>
                    <a:schemeClr val="accent2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Médo-Persie</a:t>
              </a:r>
              <a:endParaRPr/>
            </a:p>
          </p:txBody>
        </p:sp>
        <p:sp>
          <p:nvSpPr>
            <p:cNvPr id="470" name="Google Shape;470;p45"/>
            <p:cNvSpPr txBox="1"/>
            <p:nvPr/>
          </p:nvSpPr>
          <p:spPr>
            <a:xfrm>
              <a:off x="3048000" y="1143000"/>
              <a:ext cx="1600200" cy="519112"/>
            </a:xfrm>
            <a:prstGeom prst="rect">
              <a:avLst/>
            </a:prstGeom>
            <a:solidFill>
              <a:srgbClr val="9933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 Narrow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Řecko</a:t>
              </a:r>
              <a:endParaRPr/>
            </a:p>
          </p:txBody>
        </p:sp>
        <p:sp>
          <p:nvSpPr>
            <p:cNvPr id="471" name="Google Shape;471;p45"/>
            <p:cNvSpPr txBox="1"/>
            <p:nvPr/>
          </p:nvSpPr>
          <p:spPr>
            <a:xfrm>
              <a:off x="4648200" y="1143000"/>
              <a:ext cx="1828800" cy="930275"/>
            </a:xfrm>
            <a:prstGeom prst="rect">
              <a:avLst/>
            </a:prstGeom>
            <a:solidFill>
              <a:srgbClr val="6666FF"/>
            </a:solidFill>
            <a:ln cap="flat" cmpd="sng" w="9525">
              <a:solidFill>
                <a:srgbClr val="6666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7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Arial Narrow"/>
                <a:buNone/>
              </a:pPr>
              <a:r>
                <a:rPr b="1" i="0" lang="en-US" sz="3200" u="none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Řím</a:t>
              </a:r>
              <a:endParaRPr/>
            </a:p>
          </p:txBody>
        </p:sp>
        <p:sp>
          <p:nvSpPr>
            <p:cNvPr id="472" name="Google Shape;472;p45"/>
            <p:cNvSpPr txBox="1"/>
            <p:nvPr/>
          </p:nvSpPr>
          <p:spPr>
            <a:xfrm>
              <a:off x="6477000" y="1143000"/>
              <a:ext cx="2514600" cy="930275"/>
            </a:xfrm>
            <a:prstGeom prst="rect">
              <a:avLst/>
            </a:prstGeom>
            <a:solidFill>
              <a:srgbClr val="FF00FF"/>
            </a:solidFill>
            <a:ln cap="flat" cmpd="sng" w="9525">
              <a:solidFill>
                <a:srgbClr val="6666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7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Arial Narrow"/>
                <a:buNone/>
              </a:pPr>
              <a:r>
                <a:rPr b="1" i="0" lang="en-US" sz="3200" u="none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Papežství</a:t>
              </a:r>
              <a:endParaRPr/>
            </a:p>
          </p:txBody>
        </p:sp>
        <p:cxnSp>
          <p:nvCxnSpPr>
            <p:cNvPr id="473" name="Google Shape;473;p45"/>
            <p:cNvCxnSpPr/>
            <p:nvPr/>
          </p:nvCxnSpPr>
          <p:spPr>
            <a:xfrm>
              <a:off x="5105400" y="990600"/>
              <a:ext cx="0" cy="1219200"/>
            </a:xfrm>
            <a:prstGeom prst="straightConnector1">
              <a:avLst/>
            </a:prstGeom>
            <a:noFill/>
            <a:ln cap="flat" cmpd="sng" w="571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74" name="Google Shape;474;p45"/>
            <p:cNvCxnSpPr/>
            <p:nvPr/>
          </p:nvCxnSpPr>
          <p:spPr>
            <a:xfrm>
              <a:off x="4800600" y="1295400"/>
              <a:ext cx="609600" cy="0"/>
            </a:xfrm>
            <a:prstGeom prst="straightConnector1">
              <a:avLst/>
            </a:prstGeom>
            <a:noFill/>
            <a:ln cap="flat" cmpd="sng" w="571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475" name="Google Shape;475;p45"/>
          <p:cNvSpPr txBox="1"/>
          <p:nvPr/>
        </p:nvSpPr>
        <p:spPr>
          <a:xfrm>
            <a:off x="457200" y="2209800"/>
            <a:ext cx="480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6" name="Google Shape;476;p45"/>
          <p:cNvSpPr txBox="1"/>
          <p:nvPr/>
        </p:nvSpPr>
        <p:spPr>
          <a:xfrm>
            <a:off x="250825" y="5414962"/>
            <a:ext cx="8640762" cy="528637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CC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Kde  je v Dan 11,30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32 řeč o době NZ–odpadnutí?</a:t>
            </a:r>
            <a:endParaRPr/>
          </a:p>
        </p:txBody>
      </p:sp>
      <p:sp>
        <p:nvSpPr>
          <p:cNvPr id="477" name="Google Shape;477;p45"/>
          <p:cNvSpPr txBox="1"/>
          <p:nvPr/>
        </p:nvSpPr>
        <p:spPr>
          <a:xfrm flipH="1">
            <a:off x="395287" y="2133600"/>
            <a:ext cx="4897437" cy="528637"/>
          </a:xfrm>
          <a:prstGeom prst="rect">
            <a:avLst/>
          </a:prstGeom>
          <a:solidFill>
            <a:srgbClr val="FF00FF"/>
          </a:solidFill>
          <a:ln cap="flat" cmpd="sng" w="9525">
            <a:solidFill>
              <a:srgbClr val="CC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FFFF99"/>
                </a:solidFill>
                <a:latin typeface="Arial Narrow"/>
                <a:ea typeface="Arial Narrow"/>
                <a:cs typeface="Arial Narrow"/>
                <a:sym typeface="Arial Narrow"/>
              </a:rPr>
              <a:t>Existovalo už zde odpadnutí ?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8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46"/>
          <p:cNvSpPr txBox="1"/>
          <p:nvPr/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46"/>
          <p:cNvSpPr txBox="1"/>
          <p:nvPr/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46"/>
          <p:cNvSpPr txBox="1"/>
          <p:nvPr/>
        </p:nvSpPr>
        <p:spPr>
          <a:xfrm>
            <a:off x="230187" y="87312"/>
            <a:ext cx="8683625" cy="52705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FFFF99"/>
                </a:solidFill>
                <a:latin typeface="Arial"/>
                <a:ea typeface="Arial"/>
                <a:cs typeface="Arial"/>
                <a:sym typeface="Arial"/>
              </a:rPr>
              <a:t>Čas odpadnutí před vznikem papežství</a:t>
            </a:r>
            <a:endParaRPr/>
          </a:p>
        </p:txBody>
      </p:sp>
      <p:sp>
        <p:nvSpPr>
          <p:cNvPr id="485" name="Google Shape;485;p46"/>
          <p:cNvSpPr txBox="1"/>
          <p:nvPr/>
        </p:nvSpPr>
        <p:spPr>
          <a:xfrm>
            <a:off x="306387" y="2738437"/>
            <a:ext cx="8683625" cy="346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-288925" lvl="0" marL="2889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V době apoštolů:</a:t>
            </a:r>
            <a:endParaRPr b="0" i="0" sz="24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8925" lvl="0" marL="2889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Pochybnosti o vzkříšení a druhém příchodu </a:t>
            </a:r>
            <a:r>
              <a:rPr b="0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(1Te 4,13–18; 2Tim 3,18)</a:t>
            </a:r>
            <a:endParaRPr b="0" i="0" sz="28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8925" lvl="0" marL="288925" marR="0" rtl="0" algn="l">
              <a:lnSpc>
                <a:spcPct val="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8925" lvl="0" marL="2889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Pochybnosti o Ježíšově božství, jeho jediném úřadu přímluvce  (1Tim 1,5; Žid 1–9) 	</a:t>
            </a:r>
            <a:endParaRPr/>
          </a:p>
          <a:p>
            <a:pPr indent="-288925" lvl="0" marL="288925" marR="0" rtl="0" algn="l">
              <a:lnSpc>
                <a:spcPct val="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   </a:t>
            </a:r>
            <a:endParaRPr/>
          </a:p>
          <a:p>
            <a:pPr indent="-288925" lvl="0" marL="2889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Spor o Ježíšovo lidství a přirozenost</a:t>
            </a:r>
            <a:r>
              <a:rPr b="0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(1J 4,1</a:t>
            </a:r>
            <a:r>
              <a:rPr b="0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b="0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3; 2J 7-10)</a:t>
            </a:r>
            <a:endParaRPr b="0" i="0" sz="28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8925" lvl="0" marL="288925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Od 2.–5. stol.</a:t>
            </a: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spor o trojjedinost!</a:t>
            </a:r>
            <a:endParaRPr/>
          </a:p>
        </p:txBody>
      </p:sp>
      <p:sp>
        <p:nvSpPr>
          <p:cNvPr id="486" name="Google Shape;486;p46"/>
          <p:cNvSpPr txBox="1"/>
          <p:nvPr/>
        </p:nvSpPr>
        <p:spPr>
          <a:xfrm>
            <a:off x="153987" y="-76200"/>
            <a:ext cx="8759825" cy="985837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>
              <a:solidFill>
                <a:srgbClr val="9900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>
              <a:solidFill>
                <a:srgbClr val="9900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87" name="Google Shape;487;p46"/>
          <p:cNvSpPr txBox="1"/>
          <p:nvPr/>
        </p:nvSpPr>
        <p:spPr>
          <a:xfrm>
            <a:off x="5410200" y="2133600"/>
            <a:ext cx="3438525" cy="528637"/>
          </a:xfrm>
          <a:prstGeom prst="rect">
            <a:avLst/>
          </a:prstGeom>
          <a:solidFill>
            <a:srgbClr val="CC0000"/>
          </a:solidFill>
          <a:ln cap="flat" cmpd="sng" w="9525">
            <a:solidFill>
              <a:srgbClr val="CC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FFFF99"/>
                </a:solidFill>
                <a:latin typeface="Arial Narrow"/>
                <a:ea typeface="Arial Narrow"/>
                <a:cs typeface="Arial Narrow"/>
                <a:sym typeface="Arial Narrow"/>
              </a:rPr>
              <a:t>Období NZ – odpadnutí</a:t>
            </a:r>
            <a:endParaRPr/>
          </a:p>
        </p:txBody>
      </p:sp>
      <p:grpSp>
        <p:nvGrpSpPr>
          <p:cNvPr id="488" name="Google Shape;488;p46"/>
          <p:cNvGrpSpPr/>
          <p:nvPr/>
        </p:nvGrpSpPr>
        <p:grpSpPr>
          <a:xfrm>
            <a:off x="611187" y="981075"/>
            <a:ext cx="8686800" cy="1219200"/>
            <a:chOff x="304800" y="990600"/>
            <a:chExt cx="8686800" cy="1219200"/>
          </a:xfrm>
        </p:grpSpPr>
        <p:sp>
          <p:nvSpPr>
            <p:cNvPr id="489" name="Google Shape;489;p46"/>
            <p:cNvSpPr txBox="1"/>
            <p:nvPr/>
          </p:nvSpPr>
          <p:spPr>
            <a:xfrm>
              <a:off x="304800" y="1143000"/>
              <a:ext cx="1143000" cy="955675"/>
            </a:xfrm>
            <a:prstGeom prst="rect">
              <a:avLst/>
            </a:prstGeom>
            <a:solidFill>
              <a:srgbClr val="FF9900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99"/>
                </a:buClr>
                <a:buSzPts val="2800"/>
                <a:buFont typeface="Arial Narrow"/>
                <a:buNone/>
              </a:pPr>
              <a:r>
                <a:rPr b="1" i="0" lang="en-US" sz="2800" u="none">
                  <a:solidFill>
                    <a:srgbClr val="FFFF99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Baby-lon</a:t>
              </a:r>
              <a:endParaRPr/>
            </a:p>
          </p:txBody>
        </p:sp>
        <p:sp>
          <p:nvSpPr>
            <p:cNvPr id="490" name="Google Shape;490;p46"/>
            <p:cNvSpPr txBox="1"/>
            <p:nvPr/>
          </p:nvSpPr>
          <p:spPr>
            <a:xfrm>
              <a:off x="1447800" y="1143000"/>
              <a:ext cx="1600200" cy="94615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2800"/>
                <a:buFont typeface="Arial Narrow"/>
                <a:buNone/>
              </a:pPr>
              <a:r>
                <a:rPr b="1" i="0" lang="en-US" sz="2800" u="none">
                  <a:solidFill>
                    <a:schemeClr val="accent2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Médo-Persie</a:t>
              </a:r>
              <a:endParaRPr/>
            </a:p>
          </p:txBody>
        </p:sp>
        <p:sp>
          <p:nvSpPr>
            <p:cNvPr id="491" name="Google Shape;491;p46"/>
            <p:cNvSpPr txBox="1"/>
            <p:nvPr/>
          </p:nvSpPr>
          <p:spPr>
            <a:xfrm>
              <a:off x="3048000" y="1143000"/>
              <a:ext cx="1600200" cy="519112"/>
            </a:xfrm>
            <a:prstGeom prst="rect">
              <a:avLst/>
            </a:prstGeom>
            <a:solidFill>
              <a:srgbClr val="9933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 Narrow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Řecko</a:t>
              </a:r>
              <a:endParaRPr/>
            </a:p>
          </p:txBody>
        </p:sp>
        <p:sp>
          <p:nvSpPr>
            <p:cNvPr id="492" name="Google Shape;492;p46"/>
            <p:cNvSpPr txBox="1"/>
            <p:nvPr/>
          </p:nvSpPr>
          <p:spPr>
            <a:xfrm>
              <a:off x="4648200" y="1143000"/>
              <a:ext cx="1828800" cy="930275"/>
            </a:xfrm>
            <a:prstGeom prst="rect">
              <a:avLst/>
            </a:prstGeom>
            <a:solidFill>
              <a:srgbClr val="6666FF"/>
            </a:solidFill>
            <a:ln cap="flat" cmpd="sng" w="9525">
              <a:solidFill>
                <a:srgbClr val="6666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7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Arial Narrow"/>
                <a:buNone/>
              </a:pPr>
              <a:r>
                <a:rPr b="1" i="0" lang="en-US" sz="3200" u="none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Řím</a:t>
              </a:r>
              <a:endParaRPr/>
            </a:p>
          </p:txBody>
        </p:sp>
        <p:sp>
          <p:nvSpPr>
            <p:cNvPr id="493" name="Google Shape;493;p46"/>
            <p:cNvSpPr txBox="1"/>
            <p:nvPr/>
          </p:nvSpPr>
          <p:spPr>
            <a:xfrm>
              <a:off x="6477000" y="1143000"/>
              <a:ext cx="2514600" cy="930275"/>
            </a:xfrm>
            <a:prstGeom prst="rect">
              <a:avLst/>
            </a:prstGeom>
            <a:solidFill>
              <a:srgbClr val="FF00FF"/>
            </a:solidFill>
            <a:ln cap="flat" cmpd="sng" w="9525">
              <a:solidFill>
                <a:srgbClr val="6666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7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Arial Narrow"/>
                <a:buNone/>
              </a:pPr>
              <a:r>
                <a:rPr b="1" i="0" lang="en-US" sz="3200" u="none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Papežství</a:t>
              </a:r>
              <a:endParaRPr/>
            </a:p>
          </p:txBody>
        </p:sp>
        <p:cxnSp>
          <p:nvCxnSpPr>
            <p:cNvPr id="494" name="Google Shape;494;p46"/>
            <p:cNvCxnSpPr/>
            <p:nvPr/>
          </p:nvCxnSpPr>
          <p:spPr>
            <a:xfrm>
              <a:off x="5105400" y="990600"/>
              <a:ext cx="0" cy="1219200"/>
            </a:xfrm>
            <a:prstGeom prst="straightConnector1">
              <a:avLst/>
            </a:prstGeom>
            <a:noFill/>
            <a:ln cap="flat" cmpd="sng" w="571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95" name="Google Shape;495;p46"/>
            <p:cNvCxnSpPr/>
            <p:nvPr/>
          </p:nvCxnSpPr>
          <p:spPr>
            <a:xfrm>
              <a:off x="4800600" y="1295400"/>
              <a:ext cx="609600" cy="0"/>
            </a:xfrm>
            <a:prstGeom prst="straightConnector1">
              <a:avLst/>
            </a:prstGeom>
            <a:noFill/>
            <a:ln cap="flat" cmpd="sng" w="571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496" name="Google Shape;496;p46"/>
          <p:cNvSpPr txBox="1"/>
          <p:nvPr/>
        </p:nvSpPr>
        <p:spPr>
          <a:xfrm flipH="1">
            <a:off x="395287" y="2133600"/>
            <a:ext cx="4897437" cy="528637"/>
          </a:xfrm>
          <a:prstGeom prst="rect">
            <a:avLst/>
          </a:prstGeom>
          <a:solidFill>
            <a:srgbClr val="FF00FF"/>
          </a:solidFill>
          <a:ln cap="flat" cmpd="sng" w="9525">
            <a:solidFill>
              <a:srgbClr val="CC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FFFF99"/>
                </a:solidFill>
                <a:latin typeface="Arial Narrow"/>
                <a:ea typeface="Arial Narrow"/>
                <a:cs typeface="Arial Narrow"/>
                <a:sym typeface="Arial Narrow"/>
              </a:rPr>
              <a:t>Období SZ  – odpadnutí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2"/>
        </a:solidFill>
      </p:bgPr>
    </p:bg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47"/>
          <p:cNvSpPr txBox="1"/>
          <p:nvPr/>
        </p:nvSpPr>
        <p:spPr>
          <a:xfrm>
            <a:off x="228600" y="188912"/>
            <a:ext cx="8686800" cy="5191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Církevní otcové prvních století o Ježíši </a:t>
            </a:r>
            <a:endParaRPr/>
          </a:p>
        </p:txBody>
      </p:sp>
      <p:sp>
        <p:nvSpPr>
          <p:cNvPr id="502" name="Google Shape;502;p47"/>
          <p:cNvSpPr txBox="1"/>
          <p:nvPr/>
        </p:nvSpPr>
        <p:spPr>
          <a:xfrm>
            <a:off x="381000" y="908050"/>
            <a:ext cx="8382000" cy="5562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9525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Justýn Mučedník</a:t>
            </a: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okolo roku 100 po Kr.</a:t>
            </a:r>
            <a:endParaRPr/>
          </a:p>
          <a:p>
            <a:pPr indent="0" lvl="0" marL="95250" marR="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Ježíš – </a:t>
            </a:r>
            <a:r>
              <a:rPr b="1" i="0" lang="en-US" sz="2800" u="sng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stvořený anděl</a:t>
            </a:r>
            <a:r>
              <a:rPr b="1" i="0" lang="en-US" sz="2800" u="none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 !</a:t>
            </a:r>
            <a:endParaRPr b="0" i="0" sz="28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95250" marR="0" rtl="0" algn="l">
              <a:lnSpc>
                <a:spcPct val="11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Ireneus</a:t>
            </a: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kolem roku 180</a:t>
            </a:r>
            <a:endParaRPr/>
          </a:p>
          <a:p>
            <a:pPr indent="0" lvl="0" marL="9525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Ježíš – druhá osoba vedle Boha, avšak ne stejně mocná jako Otec!</a:t>
            </a:r>
            <a:endParaRPr b="0" i="0" sz="28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9525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Klemens Alexandrijský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kolem 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roku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200</a:t>
            </a:r>
            <a:endParaRPr/>
          </a:p>
          <a:p>
            <a:pPr indent="0" lvl="0" marL="9525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Ježíš – </a:t>
            </a:r>
            <a:r>
              <a:rPr b="1" i="0" lang="en-US" sz="2800" u="sng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Boží stvoření</a:t>
            </a:r>
            <a:r>
              <a:rPr b="1" i="0" lang="en-US" sz="2800" u="none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, ne rovný Otci!</a:t>
            </a:r>
            <a:endParaRPr/>
          </a:p>
          <a:p>
            <a:pPr indent="0" lvl="0" marL="9525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Tertullián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kolem</a:t>
            </a: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roku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210</a:t>
            </a:r>
            <a:endParaRPr/>
          </a:p>
          <a:p>
            <a:pPr indent="0" lvl="0" marL="9525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Byla doba, kdy Syn ještě neexistoval, ... Dříve než tu bylo všechno, byl Bůh sám!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2"/>
        </a:solidFill>
      </p:bgPr>
    </p:bg>
    <p:spTree>
      <p:nvGrpSpPr>
        <p:cNvPr id="506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48"/>
          <p:cNvSpPr txBox="1"/>
          <p:nvPr/>
        </p:nvSpPr>
        <p:spPr>
          <a:xfrm>
            <a:off x="288925" y="496887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8" name="Google Shape;508;p48"/>
          <p:cNvSpPr txBox="1"/>
          <p:nvPr/>
        </p:nvSpPr>
        <p:spPr>
          <a:xfrm>
            <a:off x="228600" y="381000"/>
            <a:ext cx="8534400" cy="59642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Hyppolyt Římský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kolem roku 220</a:t>
            </a:r>
            <a:endParaRPr/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   Ježíš byl stvořením Božím před anděly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Origenes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kolem roku 230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Arial Narrow"/>
              <a:buNone/>
            </a:pPr>
            <a:r>
              <a:rPr b="1" i="1" lang="en-US" sz="2800" u="none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Otec a Syn jsou dva vzhledem ke své podstatě a svém bytí.</a:t>
            </a:r>
            <a:r>
              <a:rPr b="1" i="0" lang="en-US" sz="24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24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„Ve srovnání s Otcem, je Syn velmi malým světlem“!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rgbClr val="800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Arius kolem roku 310</a:t>
            </a:r>
            <a:endParaRPr b="1" i="0" sz="2400" u="none">
              <a:solidFill>
                <a:srgbClr val="800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800080"/>
                </a:solidFill>
                <a:latin typeface="Arial"/>
                <a:ea typeface="Arial"/>
                <a:cs typeface="Arial"/>
                <a:sym typeface="Arial"/>
              </a:rPr>
              <a:t>o  </a:t>
            </a:r>
            <a:r>
              <a:rPr b="1" i="0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Ježíš 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byl </a:t>
            </a:r>
            <a:r>
              <a:rPr b="1" i="0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stvořen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Bohem z ničeho! (Zj.3)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 </a:t>
            </a:r>
            <a:r>
              <a:rPr b="1" i="0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Duch svatý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není osobou, jen duchem příp. silou, která vychází z Otce a Syna!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80008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Athanasius kolem roku 310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o Ježíš byl </a:t>
            </a:r>
            <a:r>
              <a:rPr b="1" i="0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zplozen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Otcem a narozen! (Ž 2,8)</a:t>
            </a:r>
            <a:endParaRPr/>
          </a:p>
          <a:p>
            <a:pPr indent="0" lvl="0" marL="0" marR="0" rtl="0" algn="l">
              <a:lnSpc>
                <a:spcPct val="5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o Duch svatý = osoba </a:t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2"/>
        </a:solidFill>
      </p:bgPr>
    </p:bg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49"/>
          <p:cNvSpPr txBox="1"/>
          <p:nvPr/>
        </p:nvSpPr>
        <p:spPr>
          <a:xfrm>
            <a:off x="288925" y="496887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49"/>
          <p:cNvSpPr txBox="1"/>
          <p:nvPr/>
        </p:nvSpPr>
        <p:spPr>
          <a:xfrm>
            <a:off x="228600" y="381000"/>
            <a:ext cx="8534400" cy="564356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Stará pohanská náboženství znala bůžky neboli syny boží, kteří byli zplozeni a narozeni!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Horus (Egypt) a Tammuz (Babylon) byli boží synové, prototypy Ježíše. (Doc. Trinity)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Thammus</a:t>
            </a: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byl Ištarou zrozený syn.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Byl zabit a opět vstal!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Nápis na jednom obelisku Řím popisuje Apolla jako „Všemocného boha, bohem </a:t>
            </a:r>
            <a:r>
              <a:rPr b="0" i="0" lang="en-US" sz="2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zplozený</a:t>
            </a: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syn a Apollos Duch“! (Doc. Trinity)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9900CC"/>
        </a:solidFill>
      </p:bgPr>
    </p:bg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50"/>
          <p:cNvSpPr txBox="1"/>
          <p:nvPr/>
        </p:nvSpPr>
        <p:spPr>
          <a:xfrm>
            <a:off x="444500" y="336550"/>
            <a:ext cx="8375650" cy="50514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E.G. Waggoner</a:t>
            </a:r>
            <a:endParaRPr/>
          </a:p>
          <a:p>
            <a:pPr indent="0" lvl="0" marL="0" marR="0" rtl="0" algn="ctr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1" sz="2800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„Všechny věci pochází konec konců od Boha Otce; dokonce samotný Kristus vyšel od něj. </a:t>
            </a:r>
            <a:r>
              <a:rPr b="1" i="1" lang="en-US" sz="28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Byl zplozen ne stvořen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Není naší starostí ptát se, kdy to bylo, ani bychom tomu nerozuměli, kdyby nám to bylo řečeno. ...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 stejné podstaty a přirozenosti Boží a má  </a:t>
            </a:r>
            <a:r>
              <a:rPr b="1" i="1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skrze narození 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 stejné atributy Boží, neboť se Otci líbilo, </a:t>
            </a:r>
            <a:r>
              <a:rPr b="1" i="1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vybavit ho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... vší božskou plností.“</a:t>
            </a: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(„Kristus a jeho spravedlnost“ 19–22)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9900CC"/>
        </a:solidFill>
      </p:bgPr>
    </p:bg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51"/>
          <p:cNvSpPr txBox="1"/>
          <p:nvPr/>
        </p:nvSpPr>
        <p:spPr>
          <a:xfrm>
            <a:off x="373062" y="514350"/>
            <a:ext cx="8375650" cy="52308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James White 1881</a:t>
            </a:r>
            <a:endParaRPr/>
          </a:p>
          <a:p>
            <a:pPr indent="0" lvl="0" marL="0" marR="0" rtl="0" algn="ctr">
              <a:lnSpc>
                <a:spcPct val="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„</a:t>
            </a:r>
            <a:r>
              <a:rPr b="1" i="1" lang="en-US" sz="32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Otec je ten největší,</a:t>
            </a:r>
            <a:r>
              <a:rPr b="1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 něm je on první. </a:t>
            </a:r>
            <a:r>
              <a:rPr b="1" i="1" lang="en-US" sz="32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Syn je ten další, co se autority týká</a:t>
            </a:r>
            <a:r>
              <a:rPr b="1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i="1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protože mu všechny věci byly dány.“	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	RH 4. leden 1881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Jaký logický důsledek by z toho vyplýval?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>
              <a:solidFill>
                <a:srgbClr val="CC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Jak by to bylo s uctíváním ???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/>
          <p:nvPr/>
        </p:nvSpPr>
        <p:spPr>
          <a:xfrm>
            <a:off x="228600" y="1560512"/>
            <a:ext cx="8610600" cy="4576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1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Když budou knihy</a:t>
            </a:r>
            <a:r>
              <a:rPr b="1" i="1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Daniel a Zjevení</a:t>
            </a:r>
            <a:r>
              <a:rPr b="0" i="1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lépe pochopeny, povede to u věřících </a:t>
            </a:r>
            <a:r>
              <a:rPr b="1" i="1" lang="en-US" sz="2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ke zcela jiné náboženské zkušenosti </a:t>
            </a:r>
            <a:r>
              <a:rPr b="0" i="1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1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1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Když jako lid pochopíme, co pro nás tato kniha (Zjevení) znamená, dojde mezi námi </a:t>
            </a:r>
            <a:r>
              <a:rPr b="1" i="1" lang="en-US" sz="2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 velkému probuzení</a:t>
            </a:r>
            <a:r>
              <a:rPr b="0" i="1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... (ZP, 94)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1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Prožíváme to již nyní? 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Čeho by to mohlo být znamením?</a:t>
            </a:r>
            <a:endParaRPr/>
          </a:p>
        </p:txBody>
      </p:sp>
      <p:sp>
        <p:nvSpPr>
          <p:cNvPr id="102" name="Google Shape;102;p16"/>
          <p:cNvSpPr txBox="1"/>
          <p:nvPr/>
        </p:nvSpPr>
        <p:spPr>
          <a:xfrm>
            <a:off x="228600" y="152400"/>
            <a:ext cx="8610600" cy="1066800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Význam a nutnost studia biblických knih Daniel a Zjevení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2"/>
        </a:solidFill>
      </p:bgPr>
    </p:bg>
    <p:spTree>
      <p:nvGrpSpPr>
        <p:cNvPr id="528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52"/>
          <p:cNvSpPr txBox="1"/>
          <p:nvPr/>
        </p:nvSpPr>
        <p:spPr>
          <a:xfrm>
            <a:off x="228600" y="228600"/>
            <a:ext cx="8610600" cy="64357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Uriah Smith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Christ as Creator p. 10;    CD) 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“Dieses </a:t>
            </a:r>
            <a:r>
              <a:rPr b="0" i="1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ungeschaffene</a:t>
            </a: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(doch gezeugte) Wort war das Wesen, das Fleisch geworden war, und als die Zeit erfüllet war unter uns wohnte.  </a:t>
            </a:r>
            <a:r>
              <a:rPr b="1" i="1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Sein Beginn</a:t>
            </a: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war nicht, wie das aller anderen Kreaturen in diesem Universum. Das wird in folgenden geheimnisvollen Ausdrücken gesagt, wie  „</a:t>
            </a:r>
            <a:r>
              <a:rPr b="0" i="1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sein (Gottes) eingeborener Sohn</a:t>
            </a: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“ (Joh. 3,16; 1,Joh.4,9) </a:t>
            </a:r>
            <a:r>
              <a:rPr b="0" i="1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„der einzig gezeugte des Vaters</a:t>
            </a: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“ (Joh. 1,14) und </a:t>
            </a:r>
            <a:r>
              <a:rPr b="0" i="1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„Ich bin vom Vater ausgegangen“</a:t>
            </a: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(Joh.8,42).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1" sz="28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So kam es, daß durch irgend einen göttlichen </a:t>
            </a: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Impuls oder Prozess</a:t>
            </a: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, </a:t>
            </a:r>
            <a:r>
              <a:rPr b="0" i="1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nicht durch Schöpfung</a:t>
            </a: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- nur der Allwissenheit bekannt, und nur der Allmacht möglich -  </a:t>
            </a: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der Sohn Gottes erschien</a:t>
            </a: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  </a:t>
            </a:r>
            <a:r>
              <a:rPr b="1" i="1" lang="en-US" sz="2800" u="sng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Und dann</a:t>
            </a:r>
            <a:r>
              <a:rPr b="1" i="1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 existierte auch der Hl. Geist</a:t>
            </a: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, der Geist Gottes, und der Geist Christi,  der göttliche Beistand  und der Vermittler ihrer Macht und Stellvertreter beider.“  (Ps.139:7)</a:t>
            </a:r>
            <a:endParaRPr/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2"/>
        </a:solidFill>
      </p:bgPr>
    </p:bg>
    <p:spTree>
      <p:nvGrpSpPr>
        <p:cNvPr id="533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53"/>
          <p:cNvSpPr txBox="1"/>
          <p:nvPr/>
        </p:nvSpPr>
        <p:spPr>
          <a:xfrm>
            <a:off x="373062" y="188912"/>
            <a:ext cx="8375650" cy="64230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1" i="1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URIAH SMITH über den Hl.Geist</a:t>
            </a:r>
            <a:endParaRPr/>
          </a:p>
          <a:p>
            <a:pPr indent="0" lvl="0" marL="0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1" sz="2800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„Der Begriff </a:t>
            </a:r>
            <a:r>
              <a:rPr b="1" i="1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,Heiliger Geist’</a:t>
            </a: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ist eine grobe und anstößige Übersetzung. Es sollte in jedem einzelnen Fall ,</a:t>
            </a:r>
            <a:r>
              <a:rPr b="1" i="1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Heiliger Hauch’</a:t>
            </a: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(hagion pneuma) sein. Dieser Hauch ist der Hauch Gottes und der Hauch Christi; der Hauch ist der selbe, ob er sich nun auf Gott oder auf Christus bezieht.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Doch hinsichtlich dieses Hauchs benutzt die Bibel Ausdrücke, welche </a:t>
            </a:r>
            <a:r>
              <a:rPr b="1" i="1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nicht</a:t>
            </a: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mit der Idee in Einklang gebracht werden können, dass es sich </a:t>
            </a:r>
            <a:r>
              <a:rPr b="1" i="1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um eine Person</a:t>
            </a: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wie der Vater und der Sohn handelt.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Vielmehr wird es als </a:t>
            </a:r>
            <a:r>
              <a:rPr b="1" i="1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ein göttlicher Einfluß</a:t>
            </a: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von den beiden veranschaulicht, das Mittel, das ihre Gegenwart repräsentiert und durch das sie Kenntnis und Kraft durch das ganze Universum haben, </a:t>
            </a:r>
            <a:r>
              <a:rPr b="0" i="1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wenn </a:t>
            </a:r>
            <a:r>
              <a:rPr b="1" i="1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sie</a:t>
            </a:r>
            <a:r>
              <a:rPr b="0" i="1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körperlich nicht anwesend sind</a:t>
            </a: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2800" u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8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54"/>
          <p:cNvSpPr txBox="1"/>
          <p:nvPr/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0" name="Google Shape;540;p54"/>
          <p:cNvSpPr txBox="1"/>
          <p:nvPr/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1" name="Google Shape;541;p54"/>
          <p:cNvSpPr txBox="1"/>
          <p:nvPr/>
        </p:nvSpPr>
        <p:spPr>
          <a:xfrm>
            <a:off x="611187" y="698500"/>
            <a:ext cx="7993062" cy="433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1" i="1" sz="3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rgbClr val="9900CC"/>
                </a:solidFill>
                <a:latin typeface="Arial"/>
                <a:ea typeface="Arial"/>
                <a:cs typeface="Arial"/>
                <a:sym typeface="Arial"/>
              </a:rPr>
              <a:t>Postupující odpadnutí již od raných církevních dějin</a:t>
            </a:r>
            <a:endParaRPr b="1" i="0" sz="2800" u="none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 Narrow"/>
              <a:buNone/>
            </a:pPr>
            <a:r>
              <a:rPr b="1" i="0" lang="en-US" sz="40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Jakých jednotlivých pravd se to týkalo?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000" u="none">
              <a:solidFill>
                <a:srgbClr val="FF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>
    <p:fade thruBlk="1"/>
  </p:transition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45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55"/>
          <p:cNvSpPr txBox="1"/>
          <p:nvPr/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7" name="Google Shape;547;p55"/>
          <p:cNvSpPr txBox="1"/>
          <p:nvPr/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8" name="Google Shape;548;p55"/>
          <p:cNvSpPr txBox="1"/>
          <p:nvPr/>
        </p:nvSpPr>
        <p:spPr>
          <a:xfrm>
            <a:off x="304800" y="228600"/>
            <a:ext cx="8610600" cy="337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0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200	      počátky křtu dětí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0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250	      počátky křtu pokropením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0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321 + 364  posvěcení neděle Konstantinem a koncilem v Laodicei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0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375	     počátek uctívání svatých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0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400	     počátek modliteb za mrtvé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0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432	     počátek uctívání Marie (v Efezu)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0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530	     víra v nesmrtelnost duše</a:t>
            </a:r>
            <a:endParaRPr b="1" i="0" sz="1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2800"/>
              <a:buFont typeface="Times New Roman"/>
              <a:buNone/>
            </a:pPr>
            <a:r>
              <a:rPr b="1" i="0" lang="en-US" sz="2800" u="sng">
                <a:solidFill>
                  <a:srgbClr val="CC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508–538 teprve počátek papežství!!!</a:t>
            </a:r>
            <a:r>
              <a:rPr b="1" i="0" lang="en-US" sz="28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549" name="Google Shape;549;p55"/>
          <p:cNvSpPr txBox="1"/>
          <p:nvPr/>
        </p:nvSpPr>
        <p:spPr>
          <a:xfrm>
            <a:off x="228600" y="3505200"/>
            <a:ext cx="7693025" cy="3082925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0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600	latinská bohoslužba			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768	počátek uctívání obrazů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800	poslední pomazání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1000	kanonizace svatých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1055	učení o odpustcích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1074	celibát kněží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1076	neomylnost církevní tradice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1090	zavedení růžence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3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56"/>
          <p:cNvSpPr txBox="1"/>
          <p:nvPr/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5" name="Google Shape;555;p56"/>
          <p:cNvSpPr txBox="1"/>
          <p:nvPr/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56"/>
          <p:cNvSpPr txBox="1"/>
          <p:nvPr/>
        </p:nvSpPr>
        <p:spPr>
          <a:xfrm>
            <a:off x="228600" y="152400"/>
            <a:ext cx="8610600" cy="62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-952500" lvl="0" marL="9525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1100	kanonizace mše</a:t>
            </a:r>
            <a:endParaRPr b="0" i="0" sz="2800" u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952500" lvl="0" marL="952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1215	ušní zpověď oficiálně</a:t>
            </a:r>
            <a:endParaRPr/>
          </a:p>
          <a:p>
            <a:pPr indent="-952500" lvl="0" marL="952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1264	zrušení kalicha při večeři Páně</a:t>
            </a:r>
            <a:endParaRPr/>
          </a:p>
          <a:p>
            <a:pPr indent="-952500" lvl="0" marL="952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1274	biřmování</a:t>
            </a:r>
            <a:endParaRPr/>
          </a:p>
          <a:p>
            <a:pPr indent="-952500" lvl="0" marL="952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1439	nauka o očistci a pekle und Hölle oficiálně</a:t>
            </a:r>
            <a:endParaRPr/>
          </a:p>
          <a:p>
            <a:pPr indent="-952500" lvl="0" marL="952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1483	počátek víry v neposkvrněné početí Marie</a:t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952500" lvl="0" marL="952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1513	dogma o nesmrtelnosti</a:t>
            </a:r>
            <a:endParaRPr/>
          </a:p>
          <a:p>
            <a:pPr indent="-952500" lvl="0" marL="952500" marR="0" rtl="0" algn="l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952500" lvl="0" marL="952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 období reformace</a:t>
            </a:r>
            <a:endParaRPr/>
          </a:p>
          <a:p>
            <a:pPr indent="-952500" lvl="0" marL="952500" marR="0" rtl="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952500" lvl="0" marL="952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1546	písmo a tradice jako základ víry v církvi</a:t>
            </a:r>
            <a:endParaRPr/>
          </a:p>
          <a:p>
            <a:pPr indent="-952500" lvl="0" marL="9525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1563 	odpustky dogmatizovány (koncil v Trientu)</a:t>
            </a:r>
            <a:endParaRPr/>
          </a:p>
          <a:p>
            <a:pPr indent="-952500" lvl="0" marL="95250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Asi 300 roků „nečinnost“ v rozvoji věrouky!</a:t>
            </a:r>
            <a:endParaRPr/>
          </a:p>
          <a:p>
            <a:pPr indent="-952500" lvl="0" marL="952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9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CC0099"/>
                </a:solidFill>
                <a:latin typeface="Arial"/>
                <a:ea typeface="Arial"/>
                <a:cs typeface="Arial"/>
                <a:sym typeface="Arial"/>
              </a:rPr>
              <a:t>Od 1844</a:t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952500" lvl="0" marL="9525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1854  	dogma neposkvrněného početí</a:t>
            </a:r>
            <a:endParaRPr/>
          </a:p>
          <a:p>
            <a:pPr indent="-952500" lvl="0" marL="9525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1870	neomylnost papeže</a:t>
            </a:r>
            <a:endParaRPr/>
          </a:p>
          <a:p>
            <a:pPr indent="-952500" lvl="0" marL="9525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1950	vlastní nanebevstoupení Marie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60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57"/>
          <p:cNvSpPr txBox="1"/>
          <p:nvPr/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57"/>
          <p:cNvSpPr txBox="1"/>
          <p:nvPr/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57"/>
          <p:cNvSpPr txBox="1"/>
          <p:nvPr/>
        </p:nvSpPr>
        <p:spPr>
          <a:xfrm>
            <a:off x="304800" y="1511300"/>
            <a:ext cx="8607425" cy="3806825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-288925" lvl="0" marL="2889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Moderní biblická kritika, novodobá teologie</a:t>
            </a:r>
            <a:r>
              <a:rPr b="1" i="0" lang="en-US" sz="2800" u="none">
                <a:solidFill>
                  <a:srgbClr val="9900CC"/>
                </a:solidFill>
                <a:latin typeface="Arial Narrow"/>
                <a:ea typeface="Arial Narrow"/>
                <a:cs typeface="Arial Narrow"/>
                <a:sym typeface="Arial Narrow"/>
              </a:rPr>
              <a:t> katolíků i protestantů.</a:t>
            </a:r>
            <a:endParaRPr b="0" i="0" sz="28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8925" lvl="0" marL="288925" marR="0" rtl="0" algn="l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8925" lvl="0" marL="2889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Bible, lidsky sestavené dílo.</a:t>
            </a:r>
            <a:endParaRPr/>
          </a:p>
          <a:p>
            <a:pPr indent="-288925" lvl="0" marL="288925" marR="0" rtl="0" algn="l">
              <a:lnSpc>
                <a:spcPct val="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8925" lvl="0" marL="2889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Popírání zázraků v Bibli.</a:t>
            </a:r>
            <a:endParaRPr/>
          </a:p>
          <a:p>
            <a:pPr indent="-288925" lvl="0" marL="288925" marR="0" rtl="0" algn="l">
              <a:lnSpc>
                <a:spcPct val="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8925" lvl="0" marL="2889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Zduchovnění Ježíšova </a:t>
            </a:r>
            <a:r>
              <a:rPr b="0" i="0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zmrtvýchvstání</a:t>
            </a: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a také </a:t>
            </a:r>
            <a:r>
              <a:rPr b="0" i="0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návratu</a:t>
            </a: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</a:t>
            </a:r>
            <a:endParaRPr/>
          </a:p>
          <a:p>
            <a:pPr indent="-288925" lvl="0" marL="288925" marR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8925" lvl="0" marL="2889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Zrušení šestidenního stvoření; uznání evoluční teorie (1996)</a:t>
            </a:r>
            <a:endParaRPr b="1" i="0" sz="28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8925" lvl="0" marL="288925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Blíží se nové dogma o Marii?</a:t>
            </a:r>
            <a:endParaRPr/>
          </a:p>
        </p:txBody>
      </p:sp>
      <p:sp>
        <p:nvSpPr>
          <p:cNvPr id="564" name="Google Shape;564;p57"/>
          <p:cNvSpPr txBox="1"/>
          <p:nvPr/>
        </p:nvSpPr>
        <p:spPr>
          <a:xfrm>
            <a:off x="228600" y="152400"/>
            <a:ext cx="8686800" cy="1098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CC0066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rgbClr val="CC0066"/>
                </a:solidFill>
                <a:latin typeface="Arial Narrow"/>
                <a:ea typeface="Arial Narrow"/>
                <a:cs typeface="Arial Narrow"/>
                <a:sym typeface="Arial Narrow"/>
              </a:rPr>
              <a:t>1960 –1965 	 2. vatikánský koncil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                                         </a:t>
            </a: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se svými „novotami“ a přizpůsobením se novověku !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68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p58"/>
          <p:cNvSpPr txBox="1"/>
          <p:nvPr/>
        </p:nvSpPr>
        <p:spPr>
          <a:xfrm>
            <a:off x="838200" y="1676400"/>
            <a:ext cx="7315200" cy="2528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Další učení, která byla malým rohem smetena na zem, a kde se také my jako ASD dnes musíme ptát, kde už „malý roh“ zpustošil také naši svatyni?</a:t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73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59"/>
          <p:cNvSpPr txBox="1"/>
          <p:nvPr/>
        </p:nvSpPr>
        <p:spPr>
          <a:xfrm>
            <a:off x="0" y="1587"/>
            <a:ext cx="9142412" cy="668972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99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CC0099"/>
                </a:solidFill>
                <a:latin typeface="Arial Narrow"/>
                <a:ea typeface="Arial Narrow"/>
                <a:cs typeface="Arial Narrow"/>
                <a:sym typeface="Arial Narrow"/>
              </a:rPr>
              <a:t>Jaké další pravdy svrhl malý roh na zem ?</a:t>
            </a:r>
            <a:endParaRPr b="1" i="0" sz="2400" u="none">
              <a:solidFill>
                <a:srgbClr val="CC0099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Popření všeobecného kněžství</a:t>
            </a:r>
            <a:r>
              <a:rPr b="0" i="0" lang="en-US" sz="20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(misie je věcí výhradně kléru)</a:t>
            </a:r>
            <a:endParaRPr/>
          </a:p>
          <a:p>
            <a:pPr indent="0" lvl="0" marL="0" marR="0" rtl="0" algn="l">
              <a:lnSpc>
                <a:spcPct val="6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Zrušení </a:t>
            </a:r>
            <a:r>
              <a:rPr b="1" i="0" lang="en-US" sz="2400" u="none">
                <a:solidFill>
                  <a:srgbClr val="CC0099"/>
                </a:solidFill>
                <a:latin typeface="Arial Narrow"/>
                <a:ea typeface="Arial Narrow"/>
                <a:cs typeface="Arial Narrow"/>
                <a:sym typeface="Arial Narrow"/>
              </a:rPr>
              <a:t>zákona o čistém a nečistém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(vše je dovoleno jíst!)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Alkohol povolen, dokonce při „večeři Páně” (první svaté přijímání)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Kouření dovoleno (dokonce duchovní kouří)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Desátek se už nepraktikuje, místo toho 2% církevní daň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Každá móda dovolena (každé oblečení, šperk a luxus dovolen!)</a:t>
            </a:r>
            <a:endParaRPr/>
          </a:p>
          <a:p>
            <a:pPr indent="0" lvl="0" marL="0" marR="0" rtl="0" algn="l">
              <a:lnSpc>
                <a:spcPct val="6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Předmanželské sexuální vztahy jsou považovány za normální a jsou praktikovány.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Homosexualita dovolena, a dokonce požehnána.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Každá světská zábava dovolena</a:t>
            </a:r>
            <a:endParaRPr/>
          </a:p>
          <a:p>
            <a:pPr indent="0" lvl="0" marL="0" marR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	(tanec, diskotéky, kino, TV, videa, braková literatura, porno ...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0099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009900"/>
                </a:solidFill>
                <a:latin typeface="Arial Narrow"/>
                <a:ea typeface="Arial Narrow"/>
                <a:cs typeface="Arial Narrow"/>
                <a:sym typeface="Arial Narrow"/>
              </a:rPr>
              <a:t>Jak je to s těmito věcmi v našich řadách, u tebe?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FF0033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33"/>
                </a:solidFill>
                <a:latin typeface="Arial Narrow"/>
                <a:ea typeface="Arial Narrow"/>
                <a:cs typeface="Arial Narrow"/>
                <a:sym typeface="Arial Narrow"/>
              </a:rPr>
              <a:t>Má malý roh </a:t>
            </a:r>
            <a:r>
              <a:rPr b="1" i="0" lang="en-US" sz="2400" u="sng">
                <a:solidFill>
                  <a:srgbClr val="FF0033"/>
                </a:solidFill>
                <a:latin typeface="Arial Narrow"/>
                <a:ea typeface="Arial Narrow"/>
                <a:cs typeface="Arial Narrow"/>
                <a:sym typeface="Arial Narrow"/>
              </a:rPr>
              <a:t>znesvěcením svatyně </a:t>
            </a:r>
            <a:r>
              <a:rPr b="1" i="0" lang="en-US" sz="2400" u="none">
                <a:solidFill>
                  <a:srgbClr val="FF0033"/>
                </a:solidFill>
                <a:latin typeface="Arial Narrow"/>
                <a:ea typeface="Arial Narrow"/>
                <a:cs typeface="Arial Narrow"/>
                <a:sym typeface="Arial Narrow"/>
              </a:rPr>
              <a:t> úspěch i u nás?</a:t>
            </a:r>
            <a:endParaRPr b="0" i="0" sz="2400" u="none">
              <a:solidFill>
                <a:srgbClr val="FF0033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Co je tedy </a:t>
            </a: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skutečně míněno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tou svatyní, která je znečištěna?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4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4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4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4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78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60"/>
          <p:cNvSpPr txBox="1"/>
          <p:nvPr/>
        </p:nvSpPr>
        <p:spPr>
          <a:xfrm>
            <a:off x="227012" y="987425"/>
            <a:ext cx="8666162" cy="538956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Malý roh věří 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 učí bludné výklady proroctví Daniele a Zjevení!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Téměř žádná kapitola z vidění v Danieli není malým rohem správně pochopena!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Malý roh má </a:t>
            </a:r>
            <a:r>
              <a:rPr b="1" i="0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mylná očekávání doby konce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a falešné představy o druhém Ježíšově příchodu!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Věří ve </a:t>
            </a:r>
            <a:r>
              <a:rPr b="1" i="0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znovuvyvolení Izraele na konci světa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!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Malý roh věří,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že se antikrist objeví teprve krátce před příchodem Ježíše Krista!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Malý roh </a:t>
            </a:r>
            <a:r>
              <a:rPr b="1" i="0" lang="en-US" sz="2800" u="sng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ne</a:t>
            </a: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věří,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že během 1000 let bude zde na zemi vládnout jen ďábel se svými anděly.</a:t>
            </a:r>
            <a:endParaRPr/>
          </a:p>
        </p:txBody>
      </p:sp>
      <p:sp>
        <p:nvSpPr>
          <p:cNvPr id="580" name="Google Shape;580;p60"/>
          <p:cNvSpPr txBox="1"/>
          <p:nvPr/>
        </p:nvSpPr>
        <p:spPr>
          <a:xfrm>
            <a:off x="228600" y="228600"/>
            <a:ext cx="876300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Další odpadnutí v obou církvích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4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61"/>
          <p:cNvSpPr txBox="1"/>
          <p:nvPr/>
        </p:nvSpPr>
        <p:spPr>
          <a:xfrm>
            <a:off x="304800" y="1816100"/>
            <a:ext cx="8610600" cy="3852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66700" lvl="0" marL="2667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Žádné správné pochopení 2300 večerů + jiter</a:t>
            </a:r>
            <a:endParaRPr/>
          </a:p>
          <a:p>
            <a:pPr indent="-266700" lvl="0" marL="2667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Nevěří ve změnu služby svatého ve svatyni svatých </a:t>
            </a:r>
            <a:endParaRPr/>
          </a:p>
          <a:p>
            <a:pPr indent="-266700" lvl="0" marL="2667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Nevěří, že očištění svatyně z Dan 8,14 znamená vyšetřující soud</a:t>
            </a:r>
            <a:endParaRPr/>
          </a:p>
          <a:p>
            <a:pPr indent="-266700" lvl="0" marL="2667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Žádný vyšetřující soud před Ježíšovým příchodem!  </a:t>
            </a:r>
            <a:endParaRPr/>
          </a:p>
          <a:p>
            <a:pPr indent="-266700" lvl="0" marL="2667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	(Dan 7,9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15)</a:t>
            </a:r>
            <a:endParaRPr/>
          </a:p>
          <a:p>
            <a:pPr indent="-266700" lvl="0" marL="2667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Žádné zvláštní zapečetění 144 000 před touto dobou</a:t>
            </a:r>
            <a:endParaRPr/>
          </a:p>
        </p:txBody>
      </p:sp>
      <p:sp>
        <p:nvSpPr>
          <p:cNvPr id="586" name="Google Shape;586;p61"/>
          <p:cNvSpPr txBox="1"/>
          <p:nvPr/>
        </p:nvSpPr>
        <p:spPr>
          <a:xfrm>
            <a:off x="304800" y="228600"/>
            <a:ext cx="8534400" cy="968375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Obě církve nevěří žádné ze současných pravd, jak byly od roku 1844 </a:t>
            </a:r>
            <a:r>
              <a:rPr b="1" i="0" lang="en-US" sz="3200" u="sng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zjeveny ze svatyně svatých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/>
          <p:nvPr/>
        </p:nvSpPr>
        <p:spPr>
          <a:xfrm>
            <a:off x="381000" y="1409700"/>
            <a:ext cx="8382000" cy="393541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1" lang="en-US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„Jako církev</a:t>
            </a:r>
            <a:r>
              <a:rPr b="1" i="1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bychom měli </a:t>
            </a:r>
            <a:r>
              <a:rPr b="1" i="1" lang="en-US" sz="2800" u="sng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proroctví </a:t>
            </a:r>
            <a:r>
              <a:rPr b="1" i="1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studovat se vší opravdovostí</a:t>
            </a:r>
            <a:r>
              <a:rPr b="1" i="1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Neměli bychom si odpočinout dříve, než dosáhneme </a:t>
            </a:r>
            <a:r>
              <a:rPr b="1" i="1" lang="en-US" sz="2800" u="sng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správného pochopení svatyně</a:t>
            </a:r>
            <a:r>
              <a:rPr b="1" i="1" lang="en-US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, tak,</a:t>
            </a:r>
            <a:r>
              <a:rPr b="1" i="1" lang="en-US" sz="2800" u="none" cap="none" strike="noStrik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 jak to </a:t>
            </a:r>
            <a:r>
              <a:rPr b="1" i="1" lang="en-US" sz="2800" u="sng" cap="none" strike="noStrik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vyplývá  z vidění Daniele a Jana</a:t>
            </a:r>
            <a:r>
              <a:rPr b="1" i="1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To nám pomáhá lépe pochopit  náš současný úkol a dokazuje to jednoznačně, že nás Bůh vedl v minulých zkušenostech. Tím se vysvětluje zklamání z roku 1844. ...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1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(„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Wir haben einen Fürsprecher</a:t>
            </a:r>
            <a:r>
              <a:rPr b="0" i="1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 str. 26) </a:t>
            </a:r>
            <a:endParaRPr/>
          </a:p>
        </p:txBody>
      </p:sp>
      <p:sp>
        <p:nvSpPr>
          <p:cNvPr id="108" name="Google Shape;108;p17"/>
          <p:cNvSpPr txBox="1"/>
          <p:nvPr/>
        </p:nvSpPr>
        <p:spPr>
          <a:xfrm>
            <a:off x="304800" y="152400"/>
            <a:ext cx="8458200" cy="1066800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Důležitost vidění o svatyni z Daniele a Zjevení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0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62"/>
          <p:cNvSpPr txBox="1"/>
          <p:nvPr/>
        </p:nvSpPr>
        <p:spPr>
          <a:xfrm>
            <a:off x="228600" y="188912"/>
            <a:ext cx="8686800" cy="5681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28600" lvl="0" marL="228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99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CC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Malý roh</a:t>
            </a:r>
            <a:r>
              <a:rPr b="1" i="0" lang="en-US" sz="2800" u="none">
                <a:solidFill>
                  <a:srgbClr val="FF0033"/>
                </a:solidFill>
                <a:latin typeface="Arial"/>
                <a:ea typeface="Arial"/>
                <a:cs typeface="Arial"/>
                <a:sym typeface="Arial"/>
              </a:rPr>
              <a:t> (obě církve) </a:t>
            </a:r>
            <a:r>
              <a:rPr b="1" i="0" lang="en-US" sz="3200" u="sng">
                <a:solidFill>
                  <a:srgbClr val="CC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nevěří:</a:t>
            </a:r>
            <a:endParaRPr b="1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marR="0" rtl="0" algn="l">
              <a:lnSpc>
                <a:spcPct val="6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že byl Ježíš dokonalým člověkem, jako jsme my. </a:t>
            </a:r>
            <a:endParaRPr/>
          </a:p>
          <a:p>
            <a:pPr indent="-228600" lvl="0" marL="228600" marR="0" rtl="0" algn="l">
              <a:lnSpc>
                <a:spcPct val="5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	(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Možná vnějšně, ale vnitřně žádný dědičná zkáza!)</a:t>
            </a:r>
            <a:endParaRPr/>
          </a:p>
          <a:p>
            <a:pPr indent="-228600" lvl="0" marL="228600" marR="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že Ježíš </a:t>
            </a:r>
            <a:r>
              <a:rPr b="1" i="0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se stejnou přirozeností jako my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vítězně odolal hříchu.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že každý hříšník ve spojení s Ježíšem a v síle Ducha svatého </a:t>
            </a:r>
            <a:r>
              <a:rPr b="1" i="0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může tak vítězně jako Ježíš 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odolat hříchu. </a:t>
            </a:r>
            <a:endParaRPr/>
          </a:p>
          <a:p>
            <a:pPr indent="-228600" lvl="0" marL="228600" marR="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Malý roh věří a učí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, že lidé budou hřešit tak dlouho, dokud nebudou vysvobozeni ze smrtelného těla.</a:t>
            </a:r>
            <a: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1" i="0" sz="2800" u="sng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Malý roh věří a učí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, že žádný člověk – ani na krátkou dobu není schopen 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dokonce ani s Boží pomocí – 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dokonale dodržovat Boží přikázání.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5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63"/>
          <p:cNvSpPr txBox="1"/>
          <p:nvPr/>
        </p:nvSpPr>
        <p:spPr>
          <a:xfrm>
            <a:off x="228600" y="385762"/>
            <a:ext cx="8686800" cy="488315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28600" lvl="0" marL="228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99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CC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Malý roh</a:t>
            </a:r>
            <a:r>
              <a:rPr b="1" i="0" lang="en-US" sz="2800" u="none">
                <a:solidFill>
                  <a:srgbClr val="FF0033"/>
                </a:solidFill>
                <a:latin typeface="Arial"/>
                <a:ea typeface="Arial"/>
                <a:cs typeface="Arial"/>
                <a:sym typeface="Arial"/>
              </a:rPr>
              <a:t> (obě církve) </a:t>
            </a:r>
            <a:r>
              <a:rPr b="1" i="0" lang="en-US" sz="3200" u="sng">
                <a:solidFill>
                  <a:srgbClr val="CC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nevěří:</a:t>
            </a:r>
            <a:endParaRPr b="1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že věřící poslední generace 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musí 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být ve svém charakteru dokonalým obrazem Ježíše.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Malý roh věří a učí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že dokonalá poslušnost není nutná k zapečetění, že vystačí samotná víra v </a:t>
            </a:r>
            <a:r>
              <a:rPr b="1" i="0" lang="en-US" sz="24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zástupnou</a:t>
            </a: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krev a oběť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v odpuštění. (</a:t>
            </a: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Kde v Bibli?)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CC3300"/>
              </a:buClr>
              <a:buSzPts val="2800"/>
              <a:buFont typeface="Arial Narrow"/>
              <a:buChar char="•"/>
            </a:pPr>
            <a:r>
              <a:rPr b="1" i="0" lang="en-US" sz="2800" u="none">
                <a:solidFill>
                  <a:srgbClr val="CC3300"/>
                </a:solidFill>
                <a:latin typeface="Arial Narrow"/>
                <a:ea typeface="Arial Narrow"/>
                <a:cs typeface="Arial Narrow"/>
                <a:sym typeface="Arial Narrow"/>
              </a:rPr>
              <a:t>Malý roh </a:t>
            </a:r>
            <a:r>
              <a:rPr b="1" i="0" lang="en-US" sz="2800" u="sng">
                <a:solidFill>
                  <a:srgbClr val="CC3300"/>
                </a:solidFill>
                <a:latin typeface="Arial Narrow"/>
                <a:ea typeface="Arial Narrow"/>
                <a:cs typeface="Arial Narrow"/>
                <a:sym typeface="Arial Narrow"/>
              </a:rPr>
              <a:t>nevěří</a:t>
            </a:r>
            <a:r>
              <a:rPr b="1" i="0" lang="en-US" sz="2800" u="none">
                <a:solidFill>
                  <a:srgbClr val="CC3300"/>
                </a:solidFill>
                <a:latin typeface="Arial Narrow"/>
                <a:ea typeface="Arial Narrow"/>
                <a:cs typeface="Arial Narrow"/>
                <a:sym typeface="Arial Narrow"/>
              </a:rPr>
              <a:t>,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že cílem očištění svatyně v poslední době je, uschopnit věřící poslední generace k bezhříšnému životu v ještě hříšném těle.</a:t>
            </a:r>
            <a:endParaRPr b="1" i="0" sz="2400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0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64"/>
          <p:cNvSpPr txBox="1"/>
          <p:nvPr/>
        </p:nvSpPr>
        <p:spPr>
          <a:xfrm>
            <a:off x="152400" y="363537"/>
            <a:ext cx="8763000" cy="3595687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171450" lvl="0" marL="1714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Malý roh </a:t>
            </a:r>
            <a:r>
              <a:rPr b="1" i="0" lang="en-US" sz="2400" u="sng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nevěří</a:t>
            </a:r>
            <a:r>
              <a:rPr b="1" i="0" lang="en-US" sz="2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že Kristův opětný příchod může být  oddalován nevírou a nedokonalostí Božího lidu.</a:t>
            </a: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Malý roh </a:t>
            </a:r>
            <a:r>
              <a:rPr b="1" i="0" lang="en-US" sz="24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nevěří</a:t>
            </a:r>
            <a:r>
              <a:rPr b="1" i="0" lang="en-US" sz="2800" u="none">
                <a:solidFill>
                  <a:srgbClr val="FF3300"/>
                </a:solidFill>
                <a:latin typeface="Arial Narrow"/>
                <a:ea typeface="Arial Narrow"/>
                <a:cs typeface="Arial Narrow"/>
                <a:sym typeface="Arial Narrow"/>
              </a:rPr>
              <a:t>,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že je dokonalost poslední generace nutná k ospravedlnění Boha.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Malý roh </a:t>
            </a:r>
            <a:r>
              <a:rPr b="1" i="0" lang="en-US" sz="24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nevěří</a:t>
            </a:r>
            <a:r>
              <a:rPr b="1" i="0" lang="en-US" sz="2400" u="none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že by vůbec Bůh měl být ospravedlněn lidmi.</a:t>
            </a:r>
            <a:endParaRPr b="1" i="0" sz="2800" u="none">
              <a:solidFill>
                <a:srgbClr val="CC33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>
              <a:solidFill>
                <a:srgbClr val="CC33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02" name="Google Shape;602;p64"/>
          <p:cNvSpPr txBox="1"/>
          <p:nvPr/>
        </p:nvSpPr>
        <p:spPr>
          <a:xfrm>
            <a:off x="76200" y="4349750"/>
            <a:ext cx="8802687" cy="12128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Může to všechno být znečištěním svatyně?</a:t>
            </a:r>
            <a:endParaRPr/>
          </a:p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333FF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rgbClr val="3333FF"/>
                </a:solidFill>
                <a:latin typeface="Arial Narrow"/>
                <a:ea typeface="Arial Narrow"/>
                <a:cs typeface="Arial Narrow"/>
                <a:sym typeface="Arial Narrow"/>
              </a:rPr>
              <a:t>Má být po 2300 večerech a jitrech znovu očištěna?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0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0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0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00"/>
        </a:solidFill>
      </p:bgPr>
    </p:bg>
    <p:spTree>
      <p:nvGrpSpPr>
        <p:cNvPr id="606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65"/>
          <p:cNvSpPr txBox="1"/>
          <p:nvPr/>
        </p:nvSpPr>
        <p:spPr>
          <a:xfrm>
            <a:off x="381000" y="1333500"/>
            <a:ext cx="8458200" cy="48037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„Mnozí budou stát u našich řečnických pultů s pochodní </a:t>
            </a:r>
            <a:r>
              <a:rPr b="1" i="1" lang="en-US" sz="2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falešných proroctví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ve svých rukou, zapálené o pekelnou pochodeň satanovu. </a:t>
            </a:r>
            <a:r>
              <a:rPr b="1" i="1" lang="en-US" sz="2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Budou-li pěstovány pochybnost a nevíra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endParaRPr/>
          </a:p>
          <a:p>
            <a:pPr indent="0" lvl="0" marL="0" marR="0" rtl="0" algn="ctr">
              <a:lnSpc>
                <a:spcPct val="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1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1" i="1" lang="en-US" sz="28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pak</a:t>
            </a:r>
            <a:r>
              <a:rPr b="1" i="1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budou </a:t>
            </a:r>
            <a:r>
              <a:rPr b="1" i="1" lang="en-US" sz="28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věrní kazatelé z lidu</a:t>
            </a:r>
            <a:r>
              <a:rPr b="1" i="1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, který si myslí, že toho tolik ví, </a:t>
            </a:r>
            <a:r>
              <a:rPr b="1" i="1" lang="en-US" sz="28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odstraněni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Pak také ty, tak říkal Kristus, rozpoznáš v této své době, co slouží tvému pokoji! Ale nyní je to tvým očím skryto.“</a:t>
            </a: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ZP 353</a:t>
            </a:r>
            <a:endParaRPr/>
          </a:p>
        </p:txBody>
      </p:sp>
      <p:sp>
        <p:nvSpPr>
          <p:cNvPr id="608" name="Google Shape;608;p65"/>
          <p:cNvSpPr txBox="1"/>
          <p:nvPr/>
        </p:nvSpPr>
        <p:spPr>
          <a:xfrm>
            <a:off x="381000" y="76200"/>
            <a:ext cx="8458200" cy="1066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Proroctví o důsledcích falešného výkladu proroctví a teologie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993366"/>
        </a:solidFill>
      </p:bgPr>
    </p:bg>
    <p:spTree>
      <p:nvGrpSpPr>
        <p:cNvPr id="612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66"/>
          <p:cNvSpPr txBox="1"/>
          <p:nvPr/>
        </p:nvSpPr>
        <p:spPr>
          <a:xfrm>
            <a:off x="304800" y="2743200"/>
            <a:ext cx="4114800" cy="1809750"/>
          </a:xfrm>
          <a:prstGeom prst="rect">
            <a:avLst/>
          </a:prstGeom>
          <a:solidFill>
            <a:srgbClr val="FFFF66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v. 11b    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Zavržen příbytek 					jeho svatyně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Jaká svatyně je tu míněna?</a:t>
            </a:r>
            <a:endParaRPr/>
          </a:p>
        </p:txBody>
      </p:sp>
      <p:sp>
        <p:nvSpPr>
          <p:cNvPr id="614" name="Google Shape;614;p66"/>
          <p:cNvSpPr txBox="1"/>
          <p:nvPr/>
        </p:nvSpPr>
        <p:spPr>
          <a:xfrm>
            <a:off x="4572000" y="2743200"/>
            <a:ext cx="4419600" cy="528637"/>
          </a:xfrm>
          <a:prstGeom prst="rect">
            <a:avLst/>
          </a:prstGeom>
          <a:solidFill>
            <a:srgbClr val="66FFFF"/>
          </a:solidFill>
          <a:ln cap="flat" cmpd="sng" w="9525">
            <a:solidFill>
              <a:srgbClr val="66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762000" lvl="0" marL="76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v. 25   Gabrielovo vysvětlení</a:t>
            </a:r>
            <a:endParaRPr/>
          </a:p>
        </p:txBody>
      </p:sp>
      <p:sp>
        <p:nvSpPr>
          <p:cNvPr id="615" name="Google Shape;615;p66"/>
          <p:cNvSpPr txBox="1"/>
          <p:nvPr/>
        </p:nvSpPr>
        <p:spPr>
          <a:xfrm>
            <a:off x="4572000" y="3616325"/>
            <a:ext cx="4419600" cy="955675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66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Doslovná nebo symbolická svatyně ?</a:t>
            </a:r>
            <a:endParaRPr/>
          </a:p>
        </p:txBody>
      </p:sp>
      <p:sp>
        <p:nvSpPr>
          <p:cNvPr id="616" name="Google Shape;616;p66"/>
          <p:cNvSpPr txBox="1"/>
          <p:nvPr/>
        </p:nvSpPr>
        <p:spPr>
          <a:xfrm>
            <a:off x="4572000" y="4768850"/>
            <a:ext cx="4419600" cy="86995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66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Jedná se o svatý lid, z kterého mnohé zničí?</a:t>
            </a:r>
            <a:endParaRPr/>
          </a:p>
        </p:txBody>
      </p:sp>
      <p:sp>
        <p:nvSpPr>
          <p:cNvPr id="617" name="Google Shape;617;p66"/>
          <p:cNvSpPr txBox="1"/>
          <p:nvPr/>
        </p:nvSpPr>
        <p:spPr>
          <a:xfrm>
            <a:off x="304800" y="247650"/>
            <a:ext cx="8534400" cy="833437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4000"/>
              <a:buFont typeface="Arial Narrow"/>
              <a:buNone/>
            </a:pPr>
            <a:r>
              <a:rPr b="1" i="0" lang="en-US" sz="4000" u="none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Definice svatyně v Dan 8</a:t>
            </a:r>
            <a:r>
              <a:rPr b="1" i="0" lang="en-US" sz="4800" u="none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/>
          </a:p>
        </p:txBody>
      </p:sp>
      <p:sp>
        <p:nvSpPr>
          <p:cNvPr id="618" name="Google Shape;618;p66"/>
          <p:cNvSpPr txBox="1"/>
          <p:nvPr/>
        </p:nvSpPr>
        <p:spPr>
          <a:xfrm>
            <a:off x="304800" y="1143000"/>
            <a:ext cx="8534400" cy="1320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 Narrow"/>
              <a:buNone/>
            </a:pPr>
            <a:r>
              <a:rPr b="1" i="0" lang="en-US" sz="36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Která svatyně bude podle Daniele 8, 11–14 konkrétně zpustošena?</a:t>
            </a:r>
            <a:r>
              <a:rPr b="1" i="0" lang="en-US" sz="4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2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67"/>
          <p:cNvSpPr txBox="1"/>
          <p:nvPr/>
        </p:nvSpPr>
        <p:spPr>
          <a:xfrm>
            <a:off x="304800" y="152400"/>
            <a:ext cx="8534400" cy="579437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FFFF99"/>
                </a:solidFill>
                <a:latin typeface="Arial"/>
                <a:ea typeface="Arial"/>
                <a:cs typeface="Arial"/>
                <a:sym typeface="Arial"/>
              </a:rPr>
              <a:t>Správná identifikace svatyně</a:t>
            </a:r>
            <a:endParaRPr/>
          </a:p>
        </p:txBody>
      </p:sp>
      <p:sp>
        <p:nvSpPr>
          <p:cNvPr id="624" name="Google Shape;624;p67"/>
          <p:cNvSpPr txBox="1"/>
          <p:nvPr/>
        </p:nvSpPr>
        <p:spPr>
          <a:xfrm>
            <a:off x="304800" y="1071562"/>
            <a:ext cx="8458200" cy="4937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Svatyni je potřebné vnímat jako symbol a musí být tudíž duchovně vykládána!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Nejedná se o doslovnou svatyni, o nějakou svatou </a:t>
            </a:r>
            <a:r>
              <a:rPr b="1" i="0" lang="en-US" sz="2400" u="sng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budovu</a:t>
            </a: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!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Je to ta stejná jako v 2Te 2,3–4 ?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rgbClr val="CC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</a:pPr>
            <a:r>
              <a:rPr b="1" i="1" lang="en-US" sz="28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„Nevíte, že jste chrámem Ducha svatého?“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</a:pPr>
            <a:r>
              <a:rPr b="1" i="1" lang="en-US" sz="28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(1Kor 4,16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b="1" i="1" lang="en-US" sz="28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17 + Ef 2, 19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b="1" i="1" lang="en-US" sz="28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22)</a:t>
            </a:r>
            <a:endParaRPr b="1" i="1" sz="2800" u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2800" u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990099"/>
        </a:solidFill>
      </p:bgPr>
    </p:bg>
    <p:spTree>
      <p:nvGrpSpPr>
        <p:cNvPr id="628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68"/>
          <p:cNvSpPr txBox="1"/>
          <p:nvPr/>
        </p:nvSpPr>
        <p:spPr>
          <a:xfrm>
            <a:off x="304800" y="2209800"/>
            <a:ext cx="8686800" cy="588962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857250" lvl="0" marL="8572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Pomocníci a podporovatelé malého rohu</a:t>
            </a:r>
            <a:r>
              <a:rPr b="1" i="1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  v</a:t>
            </a:r>
            <a:r>
              <a:rPr b="1" i="1" lang="en-US" sz="2800" u="none">
                <a:solidFill>
                  <a:srgbClr val="FFFF99"/>
                </a:solidFill>
                <a:latin typeface="Arial Narrow"/>
                <a:ea typeface="Arial Narrow"/>
                <a:cs typeface="Arial Narrow"/>
                <a:sym typeface="Arial Narrow"/>
              </a:rPr>
              <a:t>. 24a.</a:t>
            </a:r>
            <a:r>
              <a:rPr b="1" i="1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/>
          </a:p>
        </p:txBody>
      </p:sp>
      <p:sp>
        <p:nvSpPr>
          <p:cNvPr id="630" name="Google Shape;630;p68"/>
          <p:cNvSpPr txBox="1"/>
          <p:nvPr/>
        </p:nvSpPr>
        <p:spPr>
          <a:xfrm>
            <a:off x="152400" y="3505200"/>
            <a:ext cx="4267200" cy="442912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Spojení 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církve a státu</a:t>
            </a:r>
            <a:endParaRPr/>
          </a:p>
        </p:txBody>
      </p:sp>
      <p:sp>
        <p:nvSpPr>
          <p:cNvPr id="631" name="Google Shape;631;p68"/>
          <p:cNvSpPr txBox="1"/>
          <p:nvPr/>
        </p:nvSpPr>
        <p:spPr>
          <a:xfrm>
            <a:off x="4572000" y="2971800"/>
            <a:ext cx="4419600" cy="4333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Zj 13,2</a:t>
            </a:r>
            <a:r>
              <a:rPr b="0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  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Síla draka</a:t>
            </a:r>
            <a:r>
              <a:rPr b="0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!</a:t>
            </a:r>
            <a:endParaRPr/>
          </a:p>
        </p:txBody>
      </p:sp>
      <p:sp>
        <p:nvSpPr>
          <p:cNvPr id="632" name="Google Shape;632;p68"/>
          <p:cNvSpPr txBox="1"/>
          <p:nvPr/>
        </p:nvSpPr>
        <p:spPr>
          <a:xfrm>
            <a:off x="152400" y="2971800"/>
            <a:ext cx="4267200" cy="4333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None/>
            </a:pPr>
            <a:r>
              <a:rPr b="0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Podpora ze strany </a:t>
            </a:r>
            <a:r>
              <a:rPr b="0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pohanství</a:t>
            </a:r>
            <a:endParaRPr/>
          </a:p>
        </p:txBody>
      </p:sp>
      <p:sp>
        <p:nvSpPr>
          <p:cNvPr id="633" name="Google Shape;633;p68"/>
          <p:cNvSpPr txBox="1"/>
          <p:nvPr/>
        </p:nvSpPr>
        <p:spPr>
          <a:xfrm>
            <a:off x="8888412" y="4241800"/>
            <a:ext cx="18415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4" name="Google Shape;634;p68"/>
          <p:cNvSpPr txBox="1"/>
          <p:nvPr/>
        </p:nvSpPr>
        <p:spPr>
          <a:xfrm>
            <a:off x="228600" y="0"/>
            <a:ext cx="4114800" cy="955675"/>
          </a:xfrm>
          <a:prstGeom prst="rect">
            <a:avLst/>
          </a:prstGeom>
          <a:solidFill>
            <a:srgbClr val="FFFF99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v.12  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převrácenost proti ustavičné</a:t>
            </a:r>
            <a:endParaRPr/>
          </a:p>
        </p:txBody>
      </p:sp>
      <p:sp>
        <p:nvSpPr>
          <p:cNvPr id="635" name="Google Shape;635;p68"/>
          <p:cNvSpPr txBox="1"/>
          <p:nvPr/>
        </p:nvSpPr>
        <p:spPr>
          <a:xfrm>
            <a:off x="4572000" y="304800"/>
            <a:ext cx="4419600" cy="528637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Problém překladu!</a:t>
            </a:r>
            <a:endParaRPr/>
          </a:p>
        </p:txBody>
      </p:sp>
      <p:sp>
        <p:nvSpPr>
          <p:cNvPr id="636" name="Google Shape;636;p68"/>
          <p:cNvSpPr txBox="1"/>
          <p:nvPr/>
        </p:nvSpPr>
        <p:spPr>
          <a:xfrm>
            <a:off x="228600" y="990600"/>
            <a:ext cx="4191000" cy="955675"/>
          </a:xfrm>
          <a:prstGeom prst="rect">
            <a:avLst/>
          </a:prstGeom>
          <a:solidFill>
            <a:srgbClr val="FFFF66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v.12  </a:t>
            </a:r>
            <a:r>
              <a:rPr b="1" i="1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kvůli tomu přestoupení mu bylo poskytnuto </a:t>
            </a:r>
            <a:r>
              <a:rPr b="1" i="1" lang="en-US" sz="2800" u="sng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vojsko</a:t>
            </a:r>
            <a:r>
              <a:rPr b="1" i="1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/>
          </a:p>
        </p:txBody>
      </p:sp>
      <p:sp>
        <p:nvSpPr>
          <p:cNvPr id="637" name="Google Shape;637;p68"/>
          <p:cNvSpPr txBox="1"/>
          <p:nvPr/>
        </p:nvSpPr>
        <p:spPr>
          <a:xfrm>
            <a:off x="4572000" y="990600"/>
            <a:ext cx="4419600" cy="955675"/>
          </a:xfrm>
          <a:prstGeom prst="rect">
            <a:avLst/>
          </a:prstGeom>
          <a:solidFill>
            <a:srgbClr val="CCFFFF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857250" lvl="0" marL="8572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v.24a </a:t>
            </a:r>
            <a:r>
              <a:rPr b="1" i="1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Silný, ačkoli ne svou vlastní silou</a:t>
            </a: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!</a:t>
            </a:r>
            <a:endParaRPr/>
          </a:p>
        </p:txBody>
      </p:sp>
      <p:sp>
        <p:nvSpPr>
          <p:cNvPr id="638" name="Google Shape;638;p68"/>
          <p:cNvSpPr txBox="1"/>
          <p:nvPr/>
        </p:nvSpPr>
        <p:spPr>
          <a:xfrm>
            <a:off x="228600" y="5562600"/>
            <a:ext cx="8763000" cy="5794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Wie sah das historisch gesehen konkret aus?</a:t>
            </a:r>
            <a:endParaRPr/>
          </a:p>
        </p:txBody>
      </p:sp>
      <p:sp>
        <p:nvSpPr>
          <p:cNvPr id="639" name="Google Shape;639;p68"/>
          <p:cNvSpPr txBox="1"/>
          <p:nvPr/>
        </p:nvSpPr>
        <p:spPr>
          <a:xfrm>
            <a:off x="152400" y="4114800"/>
            <a:ext cx="8839200" cy="252095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Pomocníci v Dan 11,30-31</a:t>
            </a:r>
            <a:endParaRPr b="1" i="0" sz="2400" u="none">
              <a:solidFill>
                <a:srgbClr val="FF33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FF33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a)  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Dan 11,30 + 31  Opustili smlouvu svatou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CC00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b)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Dan 11,31       Jeho vojska!   Kdo jsou to?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         </a:t>
            </a: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Je to kněžstvo? 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Je to politické vojsko papežství!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990099"/>
        </a:solidFill>
      </p:bgPr>
    </p:bg>
    <p:spTree>
      <p:nvGrpSpPr>
        <p:cNvPr id="643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69"/>
          <p:cNvSpPr txBox="1"/>
          <p:nvPr/>
        </p:nvSpPr>
        <p:spPr>
          <a:xfrm>
            <a:off x="228600" y="152400"/>
            <a:ext cx="8763000" cy="650875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 Narrow"/>
              <a:buNone/>
            </a:pPr>
            <a:r>
              <a:rPr b="1" i="0" lang="en-US" sz="36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Čas boje proti svatyni</a:t>
            </a:r>
            <a:endParaRPr/>
          </a:p>
        </p:txBody>
      </p:sp>
      <p:sp>
        <p:nvSpPr>
          <p:cNvPr id="645" name="Google Shape;645;p69"/>
          <p:cNvSpPr txBox="1"/>
          <p:nvPr/>
        </p:nvSpPr>
        <p:spPr>
          <a:xfrm>
            <a:off x="228600" y="1131887"/>
            <a:ext cx="4343400" cy="1382712"/>
          </a:xfrm>
          <a:prstGeom prst="rect">
            <a:avLst/>
          </a:prstGeom>
          <a:solidFill>
            <a:srgbClr val="FFFF66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v.13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   Jak dlouho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bude trvat toto zničení a znesvěcení svatyně?</a:t>
            </a:r>
            <a:endParaRPr/>
          </a:p>
        </p:txBody>
      </p:sp>
      <p:sp>
        <p:nvSpPr>
          <p:cNvPr id="646" name="Google Shape;646;p69"/>
          <p:cNvSpPr txBox="1"/>
          <p:nvPr/>
        </p:nvSpPr>
        <p:spPr>
          <a:xfrm>
            <a:off x="228600" y="3657600"/>
            <a:ext cx="4343400" cy="955675"/>
          </a:xfrm>
          <a:prstGeom prst="rect">
            <a:avLst/>
          </a:prstGeom>
          <a:solidFill>
            <a:srgbClr val="FFFF00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76250" lvl="0" marL="4762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v.14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    Až do 2300 večerů a jiter!</a:t>
            </a:r>
            <a:endParaRPr/>
          </a:p>
        </p:txBody>
      </p:sp>
      <p:sp>
        <p:nvSpPr>
          <p:cNvPr id="647" name="Google Shape;647;p69"/>
          <p:cNvSpPr txBox="1"/>
          <p:nvPr/>
        </p:nvSpPr>
        <p:spPr>
          <a:xfrm>
            <a:off x="4724400" y="1143000"/>
            <a:ext cx="4267200" cy="1443037"/>
          </a:xfrm>
          <a:prstGeom prst="rect">
            <a:avLst/>
          </a:prstGeom>
          <a:solidFill>
            <a:srgbClr val="CCFFFF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952500" lvl="0" marL="952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v.26–27</a:t>
            </a:r>
            <a:r>
              <a:rPr b="1" i="0" lang="en-US" sz="32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  </a:t>
            </a:r>
            <a:r>
              <a:rPr b="1" i="0" lang="en-US" sz="2800" u="sng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Čas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 a </a:t>
            </a:r>
            <a:r>
              <a:rPr b="1" i="0" lang="en-US" sz="2800" u="sng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význam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 2300 večerů a jiter zůstává tajemstvím!</a:t>
            </a:r>
            <a:endParaRPr/>
          </a:p>
        </p:txBody>
      </p:sp>
      <p:sp>
        <p:nvSpPr>
          <p:cNvPr id="648" name="Google Shape;648;p69"/>
          <p:cNvSpPr txBox="1"/>
          <p:nvPr/>
        </p:nvSpPr>
        <p:spPr>
          <a:xfrm>
            <a:off x="228600" y="2819400"/>
            <a:ext cx="4343400" cy="528637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76250" lvl="0" marL="4762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Odpověď v Dan 8,14</a:t>
            </a:r>
            <a:endParaRPr/>
          </a:p>
        </p:txBody>
      </p:sp>
      <p:sp>
        <p:nvSpPr>
          <p:cNvPr id="649" name="Google Shape;649;p69"/>
          <p:cNvSpPr txBox="1"/>
          <p:nvPr/>
        </p:nvSpPr>
        <p:spPr>
          <a:xfrm>
            <a:off x="4724400" y="2898775"/>
            <a:ext cx="4267200" cy="2663825"/>
          </a:xfrm>
          <a:prstGeom prst="rect">
            <a:avLst/>
          </a:prstGeom>
          <a:solidFill>
            <a:srgbClr val="CCFFFF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76250" lvl="0" marL="4762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Daniel onemocní a velmi zneklidní!</a:t>
            </a:r>
            <a:endParaRPr/>
          </a:p>
          <a:p>
            <a:pPr indent="-476250" lvl="0" marL="4762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Odpověď přichází v Danieli kap. 9!</a:t>
            </a: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/>
          </a:p>
          <a:p>
            <a:pPr indent="-476250" lvl="0" marL="4762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To je teprve asi o 12 roků později!</a:t>
            </a:r>
            <a:endParaRPr/>
          </a:p>
        </p:txBody>
      </p:sp>
      <p:sp>
        <p:nvSpPr>
          <p:cNvPr id="650" name="Google Shape;650;p69"/>
          <p:cNvSpPr txBox="1"/>
          <p:nvPr/>
        </p:nvSpPr>
        <p:spPr>
          <a:xfrm>
            <a:off x="228600" y="4800600"/>
            <a:ext cx="4343400" cy="180975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Co dělá malý roh po tomto čase?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Nehází už žádnou pravdu na zem?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00"/>
        </a:solidFill>
      </p:bgPr>
    </p:bg>
    <p:spTree>
      <p:nvGrpSpPr>
        <p:cNvPr id="654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70"/>
          <p:cNvSpPr txBox="1"/>
          <p:nvPr/>
        </p:nvSpPr>
        <p:spPr>
          <a:xfrm>
            <a:off x="228600" y="244475"/>
            <a:ext cx="8763000" cy="762000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i="0" lang="en-US" sz="4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Proroctví o 70 týdnech</a:t>
            </a:r>
            <a:endParaRPr/>
          </a:p>
        </p:txBody>
      </p:sp>
      <p:sp>
        <p:nvSpPr>
          <p:cNvPr id="656" name="Google Shape;656;p70"/>
          <p:cNvSpPr txBox="1"/>
          <p:nvPr/>
        </p:nvSpPr>
        <p:spPr>
          <a:xfrm>
            <a:off x="228600" y="1858962"/>
            <a:ext cx="8610600" cy="579437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Odkrojeno od  2300 večerů a jiter</a:t>
            </a:r>
            <a:endParaRPr/>
          </a:p>
        </p:txBody>
      </p:sp>
      <p:sp>
        <p:nvSpPr>
          <p:cNvPr id="657" name="Google Shape;657;p70"/>
          <p:cNvSpPr txBox="1"/>
          <p:nvPr/>
        </p:nvSpPr>
        <p:spPr>
          <a:xfrm>
            <a:off x="228600" y="2590800"/>
            <a:ext cx="3581400" cy="895350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70 týdnů odečteno jest </a:t>
            </a:r>
            <a:r>
              <a:rPr b="1" i="0" lang="en-US" sz="2400" u="sng">
                <a:solidFill>
                  <a:srgbClr val="FFFF99"/>
                </a:solidFill>
                <a:latin typeface="Arial Narrow"/>
                <a:ea typeface="Arial Narrow"/>
                <a:cs typeface="Arial Narrow"/>
                <a:sym typeface="Arial Narrow"/>
              </a:rPr>
              <a:t>tvému</a:t>
            </a:r>
            <a:r>
              <a:rPr b="1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 lidu!</a:t>
            </a:r>
            <a:endParaRPr/>
          </a:p>
        </p:txBody>
      </p:sp>
      <p:sp>
        <p:nvSpPr>
          <p:cNvPr id="658" name="Google Shape;658;p70"/>
          <p:cNvSpPr txBox="1"/>
          <p:nvPr/>
        </p:nvSpPr>
        <p:spPr>
          <a:xfrm>
            <a:off x="304800" y="3733800"/>
            <a:ext cx="8458200" cy="6969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 Narrow"/>
              <a:buNone/>
            </a:pPr>
            <a:r>
              <a:rPr b="1" i="0" lang="en-US" sz="36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Co je tím konkrétně míněno?</a:t>
            </a:r>
            <a:endParaRPr/>
          </a:p>
        </p:txBody>
      </p:sp>
      <p:sp>
        <p:nvSpPr>
          <p:cNvPr id="659" name="Google Shape;659;p70"/>
          <p:cNvSpPr txBox="1"/>
          <p:nvPr/>
        </p:nvSpPr>
        <p:spPr>
          <a:xfrm>
            <a:off x="381000" y="4794250"/>
            <a:ext cx="8458200" cy="13017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 Narrow"/>
              <a:buNone/>
            </a:pPr>
            <a:r>
              <a:rPr b="1" i="0" lang="en-US" sz="36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Je to maximální čas pro přípravu Izraele na jejich Mesiáše a vykoupení!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3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71"/>
          <p:cNvSpPr txBox="1"/>
          <p:nvPr/>
        </p:nvSpPr>
        <p:spPr>
          <a:xfrm>
            <a:off x="304800" y="120650"/>
            <a:ext cx="8610600" cy="9461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Proč takový dlouhý čas přípravy na Mesiáše a vykoupení pro Izrael?</a:t>
            </a:r>
            <a:endParaRPr/>
          </a:p>
        </p:txBody>
      </p:sp>
      <p:sp>
        <p:nvSpPr>
          <p:cNvPr id="665" name="Google Shape;665;p71"/>
          <p:cNvSpPr txBox="1"/>
          <p:nvPr/>
        </p:nvSpPr>
        <p:spPr>
          <a:xfrm>
            <a:off x="468312" y="1989137"/>
            <a:ext cx="8077200" cy="9461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Odpovídala tato dlouhá čekací doba a ukřižování ideálnímu Božímu plánu pro Izrael?</a:t>
            </a:r>
            <a:endParaRPr/>
          </a:p>
        </p:txBody>
      </p:sp>
      <p:grpSp>
        <p:nvGrpSpPr>
          <p:cNvPr id="666" name="Google Shape;666;p71"/>
          <p:cNvGrpSpPr/>
          <p:nvPr/>
        </p:nvGrpSpPr>
        <p:grpSpPr>
          <a:xfrm>
            <a:off x="457200" y="1225550"/>
            <a:ext cx="8229600" cy="3041650"/>
            <a:chOff x="685800" y="228600"/>
            <a:chExt cx="8229600" cy="3587750"/>
          </a:xfrm>
        </p:grpSpPr>
        <p:grpSp>
          <p:nvGrpSpPr>
            <p:cNvPr id="667" name="Google Shape;667;p71"/>
            <p:cNvGrpSpPr/>
            <p:nvPr/>
          </p:nvGrpSpPr>
          <p:grpSpPr>
            <a:xfrm>
              <a:off x="8001000" y="2667000"/>
              <a:ext cx="609600" cy="762000"/>
              <a:chOff x="8001000" y="2743200"/>
              <a:chExt cx="609600" cy="1524000"/>
            </a:xfrm>
          </p:grpSpPr>
          <p:cxnSp>
            <p:nvCxnSpPr>
              <p:cNvPr id="668" name="Google Shape;668;p71"/>
              <p:cNvCxnSpPr/>
              <p:nvPr/>
            </p:nvCxnSpPr>
            <p:spPr>
              <a:xfrm>
                <a:off x="8305800" y="2743200"/>
                <a:ext cx="0" cy="1524000"/>
              </a:xfrm>
              <a:prstGeom prst="straightConnector1">
                <a:avLst/>
              </a:prstGeom>
              <a:noFill/>
              <a:ln cap="flat" cmpd="sng" w="76200">
                <a:solidFill>
                  <a:schemeClr val="dk1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cxnSp>
            <p:nvCxnSpPr>
              <p:cNvPr id="669" name="Google Shape;669;p71"/>
              <p:cNvCxnSpPr/>
              <p:nvPr/>
            </p:nvCxnSpPr>
            <p:spPr>
              <a:xfrm>
                <a:off x="8001000" y="3124200"/>
                <a:ext cx="609600" cy="0"/>
              </a:xfrm>
              <a:prstGeom prst="straightConnector1">
                <a:avLst/>
              </a:prstGeom>
              <a:noFill/>
              <a:ln cap="flat" cmpd="sng" w="57150">
                <a:solidFill>
                  <a:schemeClr val="dk1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</p:grpSp>
        <p:cxnSp>
          <p:nvCxnSpPr>
            <p:cNvPr id="670" name="Google Shape;670;p71"/>
            <p:cNvCxnSpPr/>
            <p:nvPr/>
          </p:nvCxnSpPr>
          <p:spPr>
            <a:xfrm>
              <a:off x="8915400" y="228600"/>
              <a:ext cx="0" cy="3505200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671" name="Google Shape;671;p71"/>
            <p:cNvSpPr txBox="1"/>
            <p:nvPr/>
          </p:nvSpPr>
          <p:spPr>
            <a:xfrm>
              <a:off x="685800" y="3276600"/>
              <a:ext cx="1447800" cy="539750"/>
            </a:xfrm>
            <a:prstGeom prst="rect">
              <a:avLst/>
            </a:prstGeom>
            <a:solidFill>
              <a:srgbClr val="8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66"/>
                </a:buClr>
                <a:buSzPts val="2400"/>
                <a:buFont typeface="Arial Narrow"/>
                <a:buNone/>
              </a:pPr>
              <a:r>
                <a:rPr b="1" i="0" lang="en-US" sz="2400" u="none">
                  <a:solidFill>
                    <a:srgbClr val="FFFF6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7 týdnů</a:t>
              </a:r>
              <a:endParaRPr/>
            </a:p>
          </p:txBody>
        </p:sp>
        <p:sp>
          <p:nvSpPr>
            <p:cNvPr id="672" name="Google Shape;672;p71"/>
            <p:cNvSpPr txBox="1"/>
            <p:nvPr/>
          </p:nvSpPr>
          <p:spPr>
            <a:xfrm>
              <a:off x="2133600" y="3276600"/>
              <a:ext cx="5410200" cy="539750"/>
            </a:xfrm>
            <a:prstGeom prst="rect">
              <a:avLst/>
            </a:prstGeom>
            <a:solidFill>
              <a:srgbClr val="FF33C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 Black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6 2   týdnů</a:t>
              </a:r>
              <a:endParaRPr/>
            </a:p>
          </p:txBody>
        </p:sp>
        <p:sp>
          <p:nvSpPr>
            <p:cNvPr id="673" name="Google Shape;673;p71"/>
            <p:cNvSpPr txBox="1"/>
            <p:nvPr/>
          </p:nvSpPr>
          <p:spPr>
            <a:xfrm>
              <a:off x="685800" y="228600"/>
              <a:ext cx="8229600" cy="61277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 Black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7 0 týdnů   =  </a:t>
              </a: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4 9 0</a:t>
              </a:r>
              <a:r>
                <a:rPr b="1" i="0" lang="en-US" sz="2800" u="none">
                  <a:solidFill>
                    <a:srgbClr val="FAF400"/>
                  </a:solidFill>
                  <a:latin typeface="Arial"/>
                  <a:ea typeface="Arial"/>
                  <a:cs typeface="Arial"/>
                  <a:sym typeface="Arial"/>
                </a:rPr>
                <a:t>  let</a:t>
              </a:r>
              <a:endParaRPr/>
            </a:p>
          </p:txBody>
        </p:sp>
        <p:sp>
          <p:nvSpPr>
            <p:cNvPr id="674" name="Google Shape;674;p71"/>
            <p:cNvSpPr txBox="1"/>
            <p:nvPr/>
          </p:nvSpPr>
          <p:spPr>
            <a:xfrm>
              <a:off x="7543800" y="3276600"/>
              <a:ext cx="1371600" cy="539750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 Black"/>
                <a:buNone/>
              </a:pPr>
              <a:r>
                <a:rPr b="0" i="0" lang="en-US" sz="2000" u="none">
                  <a:solidFill>
                    <a:schemeClr val="lt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1 týden</a:t>
              </a:r>
              <a:endParaRPr/>
            </a:p>
          </p:txBody>
        </p:sp>
        <p:sp>
          <p:nvSpPr>
            <p:cNvPr id="675" name="Google Shape;675;p71"/>
            <p:cNvSpPr txBox="1"/>
            <p:nvPr/>
          </p:nvSpPr>
          <p:spPr>
            <a:xfrm>
              <a:off x="685800" y="2743200"/>
              <a:ext cx="1371600" cy="514350"/>
            </a:xfrm>
            <a:prstGeom prst="rect">
              <a:avLst/>
            </a:prstGeom>
            <a:solidFill>
              <a:srgbClr val="993300"/>
            </a:solidFill>
            <a:ln cap="flat" cmpd="sng" w="9525">
              <a:solidFill>
                <a:srgbClr val="9933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 Narrow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Stavba Jer.</a:t>
              </a:r>
              <a:endParaRPr/>
            </a:p>
          </p:txBody>
        </p:sp>
        <p:cxnSp>
          <p:nvCxnSpPr>
            <p:cNvPr id="676" name="Google Shape;676;p71"/>
            <p:cNvCxnSpPr/>
            <p:nvPr/>
          </p:nvCxnSpPr>
          <p:spPr>
            <a:xfrm>
              <a:off x="685800" y="228600"/>
              <a:ext cx="0" cy="3505200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677" name="Google Shape;677;p71"/>
            <p:cNvSpPr txBox="1"/>
            <p:nvPr/>
          </p:nvSpPr>
          <p:spPr>
            <a:xfrm>
              <a:off x="7162800" y="2487612"/>
              <a:ext cx="838200" cy="841375"/>
            </a:xfrm>
            <a:prstGeom prst="rect">
              <a:avLst/>
            </a:prstGeom>
            <a:solidFill>
              <a:schemeClr val="lt1"/>
            </a:solidFill>
            <a:ln cap="flat" cmpd="sng" w="127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Mesiáš</a:t>
              </a:r>
              <a:endParaRPr/>
            </a:p>
          </p:txBody>
        </p:sp>
        <p:sp>
          <p:nvSpPr>
            <p:cNvPr id="678" name="Google Shape;678;p71"/>
            <p:cNvSpPr txBox="1"/>
            <p:nvPr/>
          </p:nvSpPr>
          <p:spPr>
            <a:xfrm>
              <a:off x="2133600" y="2743200"/>
              <a:ext cx="5029200" cy="53975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 Narrow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Čas přípravy na  v y k o u p e n í </a:t>
              </a:r>
              <a:endParaRPr/>
            </a:p>
          </p:txBody>
        </p:sp>
      </p:grpSp>
      <p:sp>
        <p:nvSpPr>
          <p:cNvPr id="679" name="Google Shape;679;p71"/>
          <p:cNvSpPr txBox="1"/>
          <p:nvPr/>
        </p:nvSpPr>
        <p:spPr>
          <a:xfrm>
            <a:off x="152400" y="4705350"/>
            <a:ext cx="8610600" cy="4762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Jaký by byl jeho ideální plán?</a:t>
            </a: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680" name="Google Shape;680;p71"/>
          <p:cNvSpPr txBox="1"/>
          <p:nvPr/>
        </p:nvSpPr>
        <p:spPr>
          <a:xfrm>
            <a:off x="250825" y="1700212"/>
            <a:ext cx="779462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457</a:t>
            </a:r>
            <a:endParaRPr/>
          </a:p>
        </p:txBody>
      </p:sp>
      <p:sp>
        <p:nvSpPr>
          <p:cNvPr id="681" name="Google Shape;681;p71"/>
          <p:cNvSpPr txBox="1"/>
          <p:nvPr/>
        </p:nvSpPr>
        <p:spPr>
          <a:xfrm>
            <a:off x="8382000" y="1676400"/>
            <a:ext cx="6096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34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8"/>
          <p:cNvSpPr txBox="1"/>
          <p:nvPr/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8"/>
          <p:cNvSpPr txBox="1"/>
          <p:nvPr/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8"/>
          <p:cNvSpPr txBox="1"/>
          <p:nvPr/>
        </p:nvSpPr>
        <p:spPr>
          <a:xfrm>
            <a:off x="304800" y="990600"/>
            <a:ext cx="8531225" cy="3622675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„</a:t>
            </a:r>
            <a:r>
              <a:rPr b="1" i="1" lang="en-US" sz="28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Všichni,</a:t>
            </a:r>
            <a:r>
              <a:rPr b="1" i="1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kterým se </a:t>
            </a:r>
            <a:r>
              <a:rPr b="1" i="1" lang="en-US" sz="2400" u="sng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 tom</a:t>
            </a:r>
            <a:r>
              <a:rPr b="1" i="1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dostalo světla, </a:t>
            </a:r>
            <a:r>
              <a:rPr b="1" i="1" lang="en-US" sz="2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mají </a:t>
            </a:r>
            <a:r>
              <a:rPr b="1" i="1" lang="en-US" sz="2800" u="sng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podávat svědectví</a:t>
            </a:r>
            <a:r>
              <a:rPr b="1" i="1" lang="en-US" sz="2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 o velkých pravdách, jež jim Bůh svěřil.</a:t>
            </a:r>
            <a:r>
              <a:rPr b="1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Nebeská svatyně je pravým střediskem Kristovy práce pro lidi. </a:t>
            </a:r>
            <a:r>
              <a:rPr b="1" i="1" lang="en-US" sz="2800" u="sng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Jeho dílo se týká každé duše žijící na zemi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!	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... Je </a:t>
            </a:r>
            <a:r>
              <a:rPr b="1" i="1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neobyčejně důležité, abychom se o tom </a:t>
            </a:r>
            <a:r>
              <a:rPr b="1" i="1" lang="en-US" sz="2400" u="sng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všichni</a:t>
            </a:r>
            <a:r>
              <a:rPr b="1" i="1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i="1" lang="en-US" sz="2400" u="sng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zevrubně poučili</a:t>
            </a:r>
            <a:r>
              <a:rPr b="1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mohli odpovědět každému, kdo se nás zeptá, o co se opírá naděje, která je v nás.“</a:t>
            </a:r>
            <a:r>
              <a:rPr b="0" i="1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						GK 488 </a:t>
            </a:r>
            <a:endParaRPr/>
          </a:p>
        </p:txBody>
      </p:sp>
      <p:sp>
        <p:nvSpPr>
          <p:cNvPr id="116" name="Google Shape;116;p18"/>
          <p:cNvSpPr txBox="1"/>
          <p:nvPr/>
        </p:nvSpPr>
        <p:spPr>
          <a:xfrm>
            <a:off x="230187" y="5327650"/>
            <a:ext cx="8685212" cy="1157287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Jaká je skutečnost v našich řadách ?</a:t>
            </a:r>
            <a:endParaRPr b="1" i="0" sz="2400" u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Cosi myslí mnozí adventisté o učení o svatyni?</a:t>
            </a: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sp>
        <p:nvSpPr>
          <p:cNvPr id="117" name="Google Shape;117;p18"/>
          <p:cNvSpPr txBox="1"/>
          <p:nvPr/>
        </p:nvSpPr>
        <p:spPr>
          <a:xfrm>
            <a:off x="179387" y="166687"/>
            <a:ext cx="8583612" cy="579437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Význam pro zvěstování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2"/>
        </a:solidFill>
      </p:bgPr>
    </p:bg>
    <p:spTree>
      <p:nvGrpSpPr>
        <p:cNvPr id="685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72"/>
          <p:cNvSpPr txBox="1"/>
          <p:nvPr/>
        </p:nvSpPr>
        <p:spPr>
          <a:xfrm>
            <a:off x="304800" y="400050"/>
            <a:ext cx="8534400" cy="52720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 Narrow"/>
              <a:buNone/>
            </a:pPr>
            <a:r>
              <a:rPr b="1" i="1" lang="en-US" sz="2800" u="sng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„V každém z různých kritických časových okamžiků dějin </a:t>
            </a: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tohoto světa mohla božská spravedlnost prohlásit</a:t>
            </a: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: „Je dokonáno“ </a:t>
            </a: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 </a:t>
            </a:r>
            <a:r>
              <a:rPr b="1" i="1" lang="en-US" sz="2800" u="sng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Kristus mohl přijít,</a:t>
            </a: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aby slavnostně otevřel svou říši spravedlnosti. </a:t>
            </a:r>
            <a:r>
              <a:rPr b="1" i="1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Již dávno mohl dozrát jeho plán na vykoupení světa. </a:t>
            </a:r>
            <a:endParaRPr/>
          </a:p>
          <a:p>
            <a:pPr indent="0" lvl="0" marL="0" marR="0" rtl="0" algn="ctr">
              <a:lnSpc>
                <a:spcPct val="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1" sz="2800" u="none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Jak nabídl Bůh Izraeli příležitost, připravit cestu pro jeho věčné království na zemi?</a:t>
            </a:r>
            <a:r>
              <a:rPr b="0" i="1" lang="en-US" sz="2800" u="none">
                <a:solidFill>
                  <a:srgbClr val="9933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/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 Narrow"/>
              <a:buNone/>
            </a:pPr>
            <a:r>
              <a:rPr b="1" i="1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(1)</a:t>
            </a:r>
            <a:r>
              <a:rPr b="0" i="1" lang="en-US" sz="2800" u="none">
                <a:solidFill>
                  <a:srgbClr val="9933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0" i="1" lang="en-US" sz="28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Když</a:t>
            </a:r>
            <a:r>
              <a:rPr b="0" i="1" lang="en-US" sz="2800" u="sng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 se usadili v zaslíbené zemi,</a:t>
            </a:r>
            <a:r>
              <a:rPr b="0" i="1" lang="en-US" sz="2800" u="none">
                <a:solidFill>
                  <a:srgbClr val="9933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/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 Narrow"/>
              <a:buNone/>
            </a:pPr>
            <a:r>
              <a:rPr b="1" i="1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(2)</a:t>
            </a:r>
            <a:r>
              <a:rPr b="0" i="1" lang="en-US" sz="2800" u="none">
                <a:solidFill>
                  <a:srgbClr val="9933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0" i="1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a opět </a:t>
            </a:r>
            <a:r>
              <a:rPr b="0" i="1" lang="en-US" sz="2800" u="sng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když se vrátili z babylónského zajetí,</a:t>
            </a:r>
            <a:endParaRPr b="0" i="1" sz="2800" u="sng">
              <a:solidFill>
                <a:srgbClr val="9933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1" sz="2400" u="none">
              <a:solidFill>
                <a:srgbClr val="9933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 Narrow"/>
              <a:buNone/>
            </a:pPr>
            <a:r>
              <a:rPr b="1" i="1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(3)</a:t>
            </a:r>
            <a:r>
              <a:rPr b="0" i="1" lang="en-US" sz="2800" u="none">
                <a:solidFill>
                  <a:srgbClr val="9933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tak dal ON církvi v </a:t>
            </a:r>
            <a:r>
              <a:rPr b="0" i="1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apoštolské </a:t>
            </a: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době právo, dokončit úkol roznesení evangelia.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2"/>
        </a:solidFill>
      </p:bgPr>
    </p:bg>
    <p:spTree>
      <p:nvGrpSpPr>
        <p:cNvPr id="690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Google Shape;691;p73"/>
          <p:cNvSpPr txBox="1"/>
          <p:nvPr/>
        </p:nvSpPr>
        <p:spPr>
          <a:xfrm>
            <a:off x="381000" y="401637"/>
            <a:ext cx="8305800" cy="49180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76250" lvl="0" marL="476250" marR="0" rtl="0" algn="ctr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1" sz="32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476250" lvl="0" marL="476250" marR="0" rtl="0" algn="ctr">
              <a:lnSpc>
                <a:spcPct val="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1" sz="32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476250" lvl="0" marL="4762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Arial Narrow"/>
              <a:buNone/>
            </a:pPr>
            <a:r>
              <a:rPr b="1" i="1" lang="en-US" sz="32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Další taková příležitost </a:t>
            </a:r>
            <a:r>
              <a:rPr b="0" i="1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přišla </a:t>
            </a:r>
            <a:endParaRPr/>
          </a:p>
          <a:p>
            <a:pPr indent="-476250" lvl="0" marL="4762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 Narrow"/>
              <a:buNone/>
            </a:pPr>
            <a:r>
              <a:rPr b="0" i="1" lang="en-US" sz="32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(4)</a:t>
            </a:r>
            <a:r>
              <a:rPr b="0" i="1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0" i="1" lang="en-US" sz="32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 velkým  probuzením kolem 2. Kristova příchodu v 19. století.</a:t>
            </a:r>
            <a:r>
              <a:rPr b="0" i="1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 </a:t>
            </a:r>
            <a:endParaRPr/>
          </a:p>
          <a:p>
            <a:pPr indent="-476250" lvl="0" marL="4762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 Narrow"/>
              <a:buNone/>
            </a:pPr>
            <a:r>
              <a:rPr b="0" i="1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	</a:t>
            </a:r>
            <a:endParaRPr/>
          </a:p>
          <a:p>
            <a:pPr indent="-476250" lvl="0" marL="4762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 Narrow"/>
              <a:buNone/>
            </a:pPr>
            <a:r>
              <a:rPr b="0" i="1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	</a:t>
            </a:r>
            <a:r>
              <a:rPr b="1" i="1" lang="en-US" sz="3200" u="none">
                <a:solidFill>
                  <a:srgbClr val="FF0066"/>
                </a:solidFill>
                <a:latin typeface="Arial Narrow"/>
                <a:ea typeface="Arial Narrow"/>
                <a:cs typeface="Arial Narrow"/>
                <a:sym typeface="Arial Narrow"/>
              </a:rPr>
              <a:t>Avšak při všech těchto příležitostech selhal vyvolený lid</a:t>
            </a:r>
            <a:r>
              <a:rPr b="0" i="1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a nevyužil příležitost, která mu byla tak milostivě poskytnuta. (</a:t>
            </a:r>
            <a:r>
              <a:rPr b="0" i="1" lang="en-US" sz="32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ABC7 729</a:t>
            </a:r>
            <a:r>
              <a:rPr b="0" i="0" lang="en-US" sz="32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 - v 1955-1960)</a:t>
            </a:r>
            <a:endParaRPr/>
          </a:p>
          <a:p>
            <a:pPr indent="-476250" lvl="0" marL="4762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476250" lvl="0" marL="47625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 Narrow"/>
              <a:buNone/>
            </a:pPr>
            <a:r>
              <a:rPr b="0" i="0" lang="en-US" sz="36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Jak máme z tohoto úhlu pohledu rozumět časovým proroctvím z Daniele a ze Zjevení?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5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p74"/>
          <p:cNvSpPr txBox="1"/>
          <p:nvPr/>
        </p:nvSpPr>
        <p:spPr>
          <a:xfrm>
            <a:off x="381000" y="957262"/>
            <a:ext cx="8534400" cy="35036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 Narrow"/>
              <a:buNone/>
            </a:pPr>
            <a:r>
              <a:rPr b="1" i="1" lang="en-US" sz="32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„Jakým </a:t>
            </a:r>
            <a:r>
              <a:rPr b="1" i="1" lang="en-US" sz="32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 vlivným misijním centrem </a:t>
            </a:r>
            <a:r>
              <a:rPr b="1" i="1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3200" u="none">
                <a:solidFill>
                  <a:srgbClr val="FF33CC"/>
                </a:solidFill>
                <a:latin typeface="Arial Narrow"/>
                <a:ea typeface="Arial Narrow"/>
                <a:cs typeface="Arial Narrow"/>
                <a:sym typeface="Arial Narrow"/>
              </a:rPr>
              <a:t>mohl </a:t>
            </a:r>
            <a:r>
              <a:rPr b="1" i="1" lang="en-US" sz="32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Jeruzalém stát, kdyby jen jeho duchovní a političtí vůdcové </a:t>
            </a:r>
            <a:r>
              <a:rPr b="1" i="1" lang="en-US" sz="3200" u="none">
                <a:solidFill>
                  <a:srgbClr val="0000FF"/>
                </a:solidFill>
                <a:latin typeface="Arial Narrow"/>
                <a:ea typeface="Arial Narrow"/>
                <a:cs typeface="Arial Narrow"/>
                <a:sym typeface="Arial Narrow"/>
              </a:rPr>
              <a:t>byli přijali pravdu, kterou jim přinesl Ježíš</a:t>
            </a:r>
            <a:r>
              <a:rPr b="1" i="1" lang="en-US" sz="32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! Odpadlý národ Izrael </a:t>
            </a:r>
            <a:r>
              <a:rPr b="1" i="1" lang="en-US" sz="3200" u="none">
                <a:solidFill>
                  <a:srgbClr val="FF33CC"/>
                </a:solidFill>
                <a:latin typeface="Arial Narrow"/>
                <a:ea typeface="Arial Narrow"/>
                <a:cs typeface="Arial Narrow"/>
                <a:sym typeface="Arial Narrow"/>
              </a:rPr>
              <a:t>by se byl</a:t>
            </a:r>
            <a:r>
              <a:rPr b="1" i="1" lang="en-US" sz="32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obrátil, kolem Pána </a:t>
            </a:r>
            <a:r>
              <a:rPr b="1" i="1" lang="en-US" sz="3200" u="none">
                <a:solidFill>
                  <a:srgbClr val="FF33CC"/>
                </a:solidFill>
                <a:latin typeface="Arial Narrow"/>
                <a:ea typeface="Arial Narrow"/>
                <a:cs typeface="Arial Narrow"/>
                <a:sym typeface="Arial Narrow"/>
              </a:rPr>
              <a:t>by se</a:t>
            </a:r>
            <a:r>
              <a:rPr b="1" i="1" lang="en-US" sz="32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shromáždila obrovská církev a </a:t>
            </a:r>
            <a:r>
              <a:rPr b="1" i="1" lang="en-US" sz="3200" u="sng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evangelium</a:t>
            </a:r>
            <a:r>
              <a:rPr b="1" i="1" lang="en-US" sz="32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1" lang="en-US" sz="3200" u="none">
                <a:solidFill>
                  <a:srgbClr val="FF99FF"/>
                </a:solidFill>
                <a:latin typeface="Arial Narrow"/>
                <a:ea typeface="Arial Narrow"/>
                <a:cs typeface="Arial Narrow"/>
                <a:sym typeface="Arial Narrow"/>
              </a:rPr>
              <a:t>by bylo</a:t>
            </a:r>
            <a:r>
              <a:rPr b="1" i="1" lang="en-US" sz="32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v krátkém čase rozneseno </a:t>
            </a:r>
            <a:r>
              <a:rPr b="1" i="1" lang="en-US" sz="32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do celého světa</a:t>
            </a:r>
            <a:r>
              <a:rPr b="1" i="1" lang="en-US" sz="32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.</a:t>
            </a:r>
            <a:r>
              <a:rPr b="1" i="0" lang="en-US" sz="32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(BG 201)</a:t>
            </a:r>
            <a:endParaRPr/>
          </a:p>
        </p:txBody>
      </p:sp>
      <p:sp>
        <p:nvSpPr>
          <p:cNvPr id="697" name="Google Shape;697;p74"/>
          <p:cNvSpPr txBox="1"/>
          <p:nvPr/>
        </p:nvSpPr>
        <p:spPr>
          <a:xfrm>
            <a:off x="304800" y="106362"/>
            <a:ext cx="8610600" cy="579437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Boží časový plán s Izraelem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75"/>
          <p:cNvSpPr txBox="1"/>
          <p:nvPr/>
        </p:nvSpPr>
        <p:spPr>
          <a:xfrm>
            <a:off x="228600" y="4114800"/>
            <a:ext cx="8610600" cy="27416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76250" lvl="0" marL="4762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1. Den Páně je</a:t>
            </a: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0" lang="en-US" sz="2800" u="sng">
                <a:solidFill>
                  <a:srgbClr val="FF33CC"/>
                </a:solidFill>
                <a:latin typeface="Arial Narrow"/>
                <a:ea typeface="Arial Narrow"/>
                <a:cs typeface="Arial Narrow"/>
                <a:sym typeface="Arial Narrow"/>
              </a:rPr>
              <a:t>blízko</a:t>
            </a: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:  Iz 13,5-6;  Joel 1,15; Joel 4,14-15;   Sof. 1,7 + 14;   Iz 51,3-5   </a:t>
            </a:r>
            <a:endParaRPr/>
          </a:p>
          <a:p>
            <a:pPr indent="-476250" lvl="0" marL="47625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2. Pán přijde</a:t>
            </a: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0" lang="en-US" sz="2800" u="sng">
                <a:solidFill>
                  <a:srgbClr val="FF33CC"/>
                </a:solidFill>
                <a:latin typeface="Arial Narrow"/>
                <a:ea typeface="Arial Narrow"/>
                <a:cs typeface="Arial Narrow"/>
                <a:sym typeface="Arial Narrow"/>
              </a:rPr>
              <a:t>brzy</a:t>
            </a: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:  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Malachiáš 3,1</a:t>
            </a:r>
            <a:endParaRPr/>
          </a:p>
          <a:p>
            <a:pPr indent="-476250" lvl="0" marL="47625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3. Kdo přijde a jak přijde?</a:t>
            </a: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Jer 23,5-6; Jer 33,14-21; Jer 30,21; Ez 37,21-25;   Mich 5,1-8;  Zach. 9,9-13</a:t>
            </a:r>
            <a:endParaRPr/>
          </a:p>
          <a:p>
            <a:pPr indent="-476250" lvl="0" marL="476250" marR="0" rtl="0" algn="l">
              <a:lnSpc>
                <a:spcPct val="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/>
          </a:p>
        </p:txBody>
      </p:sp>
      <p:sp>
        <p:nvSpPr>
          <p:cNvPr id="703" name="Google Shape;703;p75"/>
          <p:cNvSpPr txBox="1"/>
          <p:nvPr/>
        </p:nvSpPr>
        <p:spPr>
          <a:xfrm>
            <a:off x="1852612" y="3046412"/>
            <a:ext cx="480695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Čas přípravy na  v y k o u p e n í</a:t>
            </a:r>
            <a:endParaRPr/>
          </a:p>
        </p:txBody>
      </p:sp>
      <p:cxnSp>
        <p:nvCxnSpPr>
          <p:cNvPr id="704" name="Google Shape;704;p75"/>
          <p:cNvCxnSpPr/>
          <p:nvPr/>
        </p:nvCxnSpPr>
        <p:spPr>
          <a:xfrm>
            <a:off x="8142287" y="2741612"/>
            <a:ext cx="0" cy="873125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05" name="Google Shape;705;p75"/>
          <p:cNvCxnSpPr/>
          <p:nvPr/>
        </p:nvCxnSpPr>
        <p:spPr>
          <a:xfrm>
            <a:off x="7831137" y="2960687"/>
            <a:ext cx="620712" cy="0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06" name="Google Shape;706;p75"/>
          <p:cNvCxnSpPr/>
          <p:nvPr/>
        </p:nvCxnSpPr>
        <p:spPr>
          <a:xfrm>
            <a:off x="8763000" y="2063750"/>
            <a:ext cx="0" cy="197485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707" name="Google Shape;707;p75"/>
          <p:cNvSpPr txBox="1"/>
          <p:nvPr/>
        </p:nvSpPr>
        <p:spPr>
          <a:xfrm>
            <a:off x="377825" y="3578225"/>
            <a:ext cx="1474787" cy="457200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66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FF66"/>
                </a:solidFill>
                <a:latin typeface="Arial Narrow"/>
                <a:ea typeface="Arial Narrow"/>
                <a:cs typeface="Arial Narrow"/>
                <a:sym typeface="Arial Narrow"/>
              </a:rPr>
              <a:t>7 týdnů</a:t>
            </a:r>
            <a:endParaRPr/>
          </a:p>
        </p:txBody>
      </p:sp>
      <p:sp>
        <p:nvSpPr>
          <p:cNvPr id="708" name="Google Shape;708;p75"/>
          <p:cNvSpPr txBox="1"/>
          <p:nvPr/>
        </p:nvSpPr>
        <p:spPr>
          <a:xfrm>
            <a:off x="1852612" y="3578225"/>
            <a:ext cx="5513387" cy="457200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Black"/>
              <a:buNone/>
            </a:pPr>
            <a:r>
              <a:rPr b="0" i="0" lang="en-US" sz="2400" u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6 2   týdnů</a:t>
            </a:r>
            <a:endParaRPr/>
          </a:p>
        </p:txBody>
      </p:sp>
      <p:sp>
        <p:nvSpPr>
          <p:cNvPr id="709" name="Google Shape;709;p75"/>
          <p:cNvSpPr txBox="1"/>
          <p:nvPr/>
        </p:nvSpPr>
        <p:spPr>
          <a:xfrm>
            <a:off x="377825" y="2071687"/>
            <a:ext cx="8385175" cy="51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Black"/>
              <a:buNone/>
            </a:pPr>
            <a:r>
              <a:rPr b="0" i="0" lang="en-US" sz="2400" u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7 0 týdnů   =  </a:t>
            </a: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4 9 0</a:t>
            </a:r>
            <a:r>
              <a:rPr b="1" i="0" lang="en-US" sz="2800" u="none">
                <a:solidFill>
                  <a:srgbClr val="FAF400"/>
                </a:solidFill>
                <a:latin typeface="Arial"/>
                <a:ea typeface="Arial"/>
                <a:cs typeface="Arial"/>
                <a:sym typeface="Arial"/>
              </a:rPr>
              <a:t>  let</a:t>
            </a:r>
            <a:endParaRPr/>
          </a:p>
        </p:txBody>
      </p:sp>
      <p:sp>
        <p:nvSpPr>
          <p:cNvPr id="710" name="Google Shape;710;p75"/>
          <p:cNvSpPr txBox="1"/>
          <p:nvPr/>
        </p:nvSpPr>
        <p:spPr>
          <a:xfrm>
            <a:off x="7366000" y="3578225"/>
            <a:ext cx="1397000" cy="457200"/>
          </a:xfrm>
          <a:prstGeom prst="rect">
            <a:avLst/>
          </a:prstGeom>
          <a:solidFill>
            <a:srgbClr val="3366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 Black"/>
              <a:buNone/>
            </a:pPr>
            <a:r>
              <a:rPr b="0" i="0" lang="en-US" sz="2000" u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1 týden</a:t>
            </a:r>
            <a:endParaRPr/>
          </a:p>
        </p:txBody>
      </p:sp>
      <p:sp>
        <p:nvSpPr>
          <p:cNvPr id="711" name="Google Shape;711;p75"/>
          <p:cNvSpPr txBox="1"/>
          <p:nvPr/>
        </p:nvSpPr>
        <p:spPr>
          <a:xfrm>
            <a:off x="377825" y="3046412"/>
            <a:ext cx="1397000" cy="436562"/>
          </a:xfrm>
          <a:prstGeom prst="rect">
            <a:avLst/>
          </a:prstGeom>
          <a:solidFill>
            <a:srgbClr val="993300"/>
          </a:solidFill>
          <a:ln cap="flat" cmpd="sng" w="9525">
            <a:solidFill>
              <a:srgbClr val="9933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 Narrow"/>
              <a:buNone/>
            </a:pPr>
            <a:r>
              <a:rPr b="1" i="0" lang="en-US" sz="20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Stavba Jer.</a:t>
            </a:r>
            <a:endParaRPr/>
          </a:p>
        </p:txBody>
      </p:sp>
      <p:cxnSp>
        <p:nvCxnSpPr>
          <p:cNvPr id="712" name="Google Shape;712;p75"/>
          <p:cNvCxnSpPr/>
          <p:nvPr/>
        </p:nvCxnSpPr>
        <p:spPr>
          <a:xfrm>
            <a:off x="377825" y="2063750"/>
            <a:ext cx="3175" cy="197485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713" name="Google Shape;713;p75"/>
          <p:cNvSpPr txBox="1"/>
          <p:nvPr/>
        </p:nvSpPr>
        <p:spPr>
          <a:xfrm>
            <a:off x="6659562" y="2741612"/>
            <a:ext cx="1171575" cy="83502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Ježíšův křest</a:t>
            </a:r>
            <a:endParaRPr/>
          </a:p>
        </p:txBody>
      </p:sp>
      <p:sp>
        <p:nvSpPr>
          <p:cNvPr id="714" name="Google Shape;714;p75"/>
          <p:cNvSpPr txBox="1"/>
          <p:nvPr/>
        </p:nvSpPr>
        <p:spPr>
          <a:xfrm>
            <a:off x="76200" y="1676400"/>
            <a:ext cx="779462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457</a:t>
            </a:r>
            <a:endParaRPr/>
          </a:p>
        </p:txBody>
      </p:sp>
      <p:sp>
        <p:nvSpPr>
          <p:cNvPr id="715" name="Google Shape;715;p75"/>
          <p:cNvSpPr txBox="1"/>
          <p:nvPr/>
        </p:nvSpPr>
        <p:spPr>
          <a:xfrm>
            <a:off x="8439150" y="1690687"/>
            <a:ext cx="6223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34</a:t>
            </a:r>
            <a:endParaRPr/>
          </a:p>
        </p:txBody>
      </p:sp>
      <p:sp>
        <p:nvSpPr>
          <p:cNvPr id="716" name="Google Shape;716;p75"/>
          <p:cNvSpPr txBox="1"/>
          <p:nvPr/>
        </p:nvSpPr>
        <p:spPr>
          <a:xfrm>
            <a:off x="228600" y="76200"/>
            <a:ext cx="8716962" cy="1066800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Co se dozvídáme </a:t>
            </a:r>
            <a:r>
              <a:rPr b="1" i="0" lang="en-US" sz="3200" u="sng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od ostatních proroků</a:t>
            </a:r>
            <a:r>
              <a:rPr b="1" i="0" lang="en-US" sz="32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 o čase vykoupení, příchodu a údělu Mesiáše?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99"/>
        </a:solidFill>
      </p:bgPr>
    </p:bg>
    <p:spTree>
      <p:nvGrpSpPr>
        <p:cNvPr id="720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1" name="Google Shape;721;p76"/>
          <p:cNvCxnSpPr/>
          <p:nvPr/>
        </p:nvCxnSpPr>
        <p:spPr>
          <a:xfrm>
            <a:off x="0" y="4267200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33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22" name="Google Shape;722;p76"/>
          <p:cNvCxnSpPr/>
          <p:nvPr/>
        </p:nvCxnSpPr>
        <p:spPr>
          <a:xfrm>
            <a:off x="381000" y="685800"/>
            <a:ext cx="0" cy="35814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23" name="Google Shape;723;p76"/>
          <p:cNvCxnSpPr/>
          <p:nvPr/>
        </p:nvCxnSpPr>
        <p:spPr>
          <a:xfrm>
            <a:off x="8915400" y="609600"/>
            <a:ext cx="0" cy="35814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724" name="Google Shape;724;p76"/>
          <p:cNvSpPr txBox="1"/>
          <p:nvPr/>
        </p:nvSpPr>
        <p:spPr>
          <a:xfrm>
            <a:off x="479425" y="677862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25" name="Google Shape;725;p76"/>
          <p:cNvCxnSpPr/>
          <p:nvPr/>
        </p:nvCxnSpPr>
        <p:spPr>
          <a:xfrm>
            <a:off x="609600" y="685800"/>
            <a:ext cx="7391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grpSp>
        <p:nvGrpSpPr>
          <p:cNvPr id="726" name="Google Shape;726;p76"/>
          <p:cNvGrpSpPr/>
          <p:nvPr/>
        </p:nvGrpSpPr>
        <p:grpSpPr>
          <a:xfrm>
            <a:off x="8001000" y="2743200"/>
            <a:ext cx="609600" cy="1524000"/>
            <a:chOff x="8001000" y="2743200"/>
            <a:chExt cx="609600" cy="1524000"/>
          </a:xfrm>
        </p:grpSpPr>
        <p:cxnSp>
          <p:nvCxnSpPr>
            <p:cNvPr id="727" name="Google Shape;727;p76"/>
            <p:cNvCxnSpPr/>
            <p:nvPr/>
          </p:nvCxnSpPr>
          <p:spPr>
            <a:xfrm>
              <a:off x="8305800" y="2743200"/>
              <a:ext cx="0" cy="1524000"/>
            </a:xfrm>
            <a:prstGeom prst="straightConnector1">
              <a:avLst/>
            </a:prstGeom>
            <a:noFill/>
            <a:ln cap="flat" cmpd="sng" w="762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728" name="Google Shape;728;p76"/>
            <p:cNvCxnSpPr/>
            <p:nvPr/>
          </p:nvCxnSpPr>
          <p:spPr>
            <a:xfrm>
              <a:off x="8001000" y="3124200"/>
              <a:ext cx="609600" cy="0"/>
            </a:xfrm>
            <a:prstGeom prst="straightConnector1">
              <a:avLst/>
            </a:prstGeom>
            <a:noFill/>
            <a:ln cap="flat" cmpd="sng" w="571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729" name="Google Shape;729;p76"/>
          <p:cNvSpPr txBox="1"/>
          <p:nvPr/>
        </p:nvSpPr>
        <p:spPr>
          <a:xfrm>
            <a:off x="457200" y="0"/>
            <a:ext cx="83820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3200"/>
              <a:buFont typeface="Arial Black"/>
              <a:buNone/>
            </a:pPr>
            <a:r>
              <a:rPr b="0" i="0" lang="en-US" sz="3200" u="none">
                <a:solidFill>
                  <a:srgbClr val="CC3300"/>
                </a:solidFill>
                <a:latin typeface="Arial Black"/>
                <a:ea typeface="Arial Black"/>
                <a:cs typeface="Arial Black"/>
                <a:sym typeface="Arial Black"/>
              </a:rPr>
              <a:t>Proroctví o 70 týdnech</a:t>
            </a:r>
            <a:endParaRPr/>
          </a:p>
        </p:txBody>
      </p:sp>
      <p:sp>
        <p:nvSpPr>
          <p:cNvPr id="730" name="Google Shape;730;p76"/>
          <p:cNvSpPr txBox="1"/>
          <p:nvPr/>
        </p:nvSpPr>
        <p:spPr>
          <a:xfrm>
            <a:off x="457200" y="685800"/>
            <a:ext cx="8382000" cy="51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Black"/>
              <a:buNone/>
            </a:pPr>
            <a:r>
              <a:rPr b="0" i="0" lang="en-US" sz="2400" u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7 0  týdnů  =  </a:t>
            </a:r>
            <a:r>
              <a:rPr b="1" i="0" lang="en-US" sz="2800" u="none">
                <a:solidFill>
                  <a:srgbClr val="FFFF99"/>
                </a:solidFill>
                <a:latin typeface="Arial"/>
                <a:ea typeface="Arial"/>
                <a:cs typeface="Arial"/>
                <a:sym typeface="Arial"/>
              </a:rPr>
              <a:t>4  9  0  let</a:t>
            </a:r>
            <a:endParaRPr/>
          </a:p>
        </p:txBody>
      </p:sp>
      <p:sp>
        <p:nvSpPr>
          <p:cNvPr id="731" name="Google Shape;731;p76"/>
          <p:cNvSpPr txBox="1"/>
          <p:nvPr/>
        </p:nvSpPr>
        <p:spPr>
          <a:xfrm>
            <a:off x="457200" y="1752600"/>
            <a:ext cx="8382000" cy="457200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Narrow"/>
              <a:buNone/>
            </a:pPr>
            <a:r>
              <a:rPr b="1" i="0" lang="en-US" sz="2400" u="sng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Poslední</a:t>
            </a:r>
            <a:r>
              <a:rPr b="1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  doba milosti pro židovský národ !</a:t>
            </a:r>
            <a:endParaRPr/>
          </a:p>
        </p:txBody>
      </p:sp>
      <p:grpSp>
        <p:nvGrpSpPr>
          <p:cNvPr id="732" name="Google Shape;732;p76"/>
          <p:cNvGrpSpPr/>
          <p:nvPr/>
        </p:nvGrpSpPr>
        <p:grpSpPr>
          <a:xfrm>
            <a:off x="0" y="3789362"/>
            <a:ext cx="8534400" cy="457200"/>
            <a:chOff x="381000" y="3810000"/>
            <a:chExt cx="8534400" cy="457200"/>
          </a:xfrm>
        </p:grpSpPr>
        <p:sp>
          <p:nvSpPr>
            <p:cNvPr id="733" name="Google Shape;733;p76"/>
            <p:cNvSpPr txBox="1"/>
            <p:nvPr/>
          </p:nvSpPr>
          <p:spPr>
            <a:xfrm>
              <a:off x="381000" y="3810000"/>
              <a:ext cx="1676400" cy="457200"/>
            </a:xfrm>
            <a:prstGeom prst="rect">
              <a:avLst/>
            </a:prstGeom>
            <a:solidFill>
              <a:srgbClr val="8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66"/>
                </a:buClr>
                <a:buSzPts val="2400"/>
                <a:buFont typeface="Arial Narrow"/>
                <a:buNone/>
              </a:pPr>
              <a:r>
                <a:rPr b="1" i="0" lang="en-US" sz="2400" u="none">
                  <a:solidFill>
                    <a:srgbClr val="FFFF6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7 týdnů</a:t>
              </a:r>
              <a:endParaRPr/>
            </a:p>
          </p:txBody>
        </p:sp>
        <p:sp>
          <p:nvSpPr>
            <p:cNvPr id="734" name="Google Shape;734;p76"/>
            <p:cNvSpPr txBox="1"/>
            <p:nvPr/>
          </p:nvSpPr>
          <p:spPr>
            <a:xfrm>
              <a:off x="2057400" y="3810000"/>
              <a:ext cx="5562600" cy="457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 Black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62 týdnů</a:t>
              </a:r>
              <a:endParaRPr/>
            </a:p>
          </p:txBody>
        </p:sp>
        <p:sp>
          <p:nvSpPr>
            <p:cNvPr id="735" name="Google Shape;735;p76"/>
            <p:cNvSpPr txBox="1"/>
            <p:nvPr/>
          </p:nvSpPr>
          <p:spPr>
            <a:xfrm>
              <a:off x="7620000" y="3810000"/>
              <a:ext cx="1295400" cy="457200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 Narrow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   1 týden</a:t>
              </a:r>
              <a:endParaRPr/>
            </a:p>
          </p:txBody>
        </p:sp>
      </p:grpSp>
      <p:sp>
        <p:nvSpPr>
          <p:cNvPr id="736" name="Google Shape;736;p76"/>
          <p:cNvSpPr txBox="1"/>
          <p:nvPr/>
        </p:nvSpPr>
        <p:spPr>
          <a:xfrm>
            <a:off x="533400" y="1219200"/>
            <a:ext cx="8153400" cy="457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190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K čemu má sloužit 70 týdnů? Jaký je smysl a účel?</a:t>
            </a:r>
            <a:endParaRPr/>
          </a:p>
        </p:txBody>
      </p:sp>
      <p:sp>
        <p:nvSpPr>
          <p:cNvPr id="737" name="Google Shape;737;p76"/>
          <p:cNvSpPr txBox="1"/>
          <p:nvPr/>
        </p:nvSpPr>
        <p:spPr>
          <a:xfrm>
            <a:off x="8610600" y="228600"/>
            <a:ext cx="60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34</a:t>
            </a:r>
            <a:endParaRPr/>
          </a:p>
        </p:txBody>
      </p:sp>
      <p:sp>
        <p:nvSpPr>
          <p:cNvPr id="738" name="Google Shape;738;p76"/>
          <p:cNvSpPr txBox="1"/>
          <p:nvPr/>
        </p:nvSpPr>
        <p:spPr>
          <a:xfrm>
            <a:off x="76200" y="304800"/>
            <a:ext cx="76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457</a:t>
            </a:r>
            <a:endParaRPr/>
          </a:p>
        </p:txBody>
      </p:sp>
      <p:sp>
        <p:nvSpPr>
          <p:cNvPr id="739" name="Google Shape;739;p76"/>
          <p:cNvSpPr txBox="1"/>
          <p:nvPr/>
        </p:nvSpPr>
        <p:spPr>
          <a:xfrm>
            <a:off x="381000" y="4495800"/>
            <a:ext cx="8534400" cy="15890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</a:t>
            </a: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Potom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bude skoncováno s ohavností atd. ...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</a:t>
            </a:r>
            <a:r>
              <a:rPr b="1" i="0" lang="en-US" sz="2400" u="sng">
                <a:solidFill>
                  <a:srgbClr val="9900CC"/>
                </a:solidFill>
                <a:latin typeface="Arial"/>
                <a:ea typeface="Arial"/>
                <a:cs typeface="Arial"/>
                <a:sym typeface="Arial"/>
              </a:rPr>
              <a:t>Tak bude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skoncováno s ohavností atd. ...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2.) </a:t>
            </a:r>
            <a:r>
              <a:rPr b="1" i="0" lang="en-US" sz="24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Aby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skoncoval s ohavností atd. ...  </a:t>
            </a:r>
            <a:endParaRPr/>
          </a:p>
        </p:txBody>
      </p:sp>
      <p:sp>
        <p:nvSpPr>
          <p:cNvPr id="740" name="Google Shape;740;p76"/>
          <p:cNvSpPr txBox="1"/>
          <p:nvPr/>
        </p:nvSpPr>
        <p:spPr>
          <a:xfrm>
            <a:off x="539750" y="2781300"/>
            <a:ext cx="1593850" cy="8223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Budování Jeruzaléma</a:t>
            </a:r>
            <a:endParaRPr/>
          </a:p>
        </p:txBody>
      </p:sp>
      <p:sp>
        <p:nvSpPr>
          <p:cNvPr id="741" name="Google Shape;741;p76"/>
          <p:cNvSpPr txBox="1"/>
          <p:nvPr/>
        </p:nvSpPr>
        <p:spPr>
          <a:xfrm>
            <a:off x="7162800" y="3108325"/>
            <a:ext cx="838200" cy="71437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Mesiáš</a:t>
            </a:r>
            <a:endParaRPr/>
          </a:p>
        </p:txBody>
      </p:sp>
      <p:sp>
        <p:nvSpPr>
          <p:cNvPr id="742" name="Google Shape;742;p76"/>
          <p:cNvSpPr txBox="1"/>
          <p:nvPr/>
        </p:nvSpPr>
        <p:spPr>
          <a:xfrm>
            <a:off x="2133600" y="3276600"/>
            <a:ext cx="50292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Narrow"/>
              <a:buNone/>
            </a:pPr>
            <a:r>
              <a:rPr b="0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Čas přípravy na v y k o u p e n í</a:t>
            </a:r>
            <a:endParaRPr/>
          </a:p>
        </p:txBody>
      </p:sp>
      <p:sp>
        <p:nvSpPr>
          <p:cNvPr id="743" name="Google Shape;743;p76"/>
          <p:cNvSpPr txBox="1"/>
          <p:nvPr/>
        </p:nvSpPr>
        <p:spPr>
          <a:xfrm>
            <a:off x="33337" y="2844800"/>
            <a:ext cx="779462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457</a:t>
            </a:r>
            <a:endParaRPr/>
          </a:p>
        </p:txBody>
      </p:sp>
      <p:sp>
        <p:nvSpPr>
          <p:cNvPr id="744" name="Google Shape;744;p76"/>
          <p:cNvSpPr txBox="1"/>
          <p:nvPr/>
        </p:nvSpPr>
        <p:spPr>
          <a:xfrm>
            <a:off x="8610600" y="2681287"/>
            <a:ext cx="6096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34</a:t>
            </a:r>
            <a:endParaRPr/>
          </a:p>
        </p:txBody>
      </p:sp>
      <p:sp>
        <p:nvSpPr>
          <p:cNvPr id="745" name="Google Shape;745;p76"/>
          <p:cNvSpPr txBox="1"/>
          <p:nvPr/>
        </p:nvSpPr>
        <p:spPr>
          <a:xfrm>
            <a:off x="7239000" y="2681287"/>
            <a:ext cx="6096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27</a:t>
            </a:r>
            <a:endParaRPr/>
          </a:p>
        </p:txBody>
      </p:sp>
      <p:sp>
        <p:nvSpPr>
          <p:cNvPr id="746" name="Google Shape;746;p76"/>
          <p:cNvSpPr txBox="1"/>
          <p:nvPr/>
        </p:nvSpPr>
        <p:spPr>
          <a:xfrm>
            <a:off x="381000" y="2286000"/>
            <a:ext cx="8382000" cy="457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Čas o b r á c e n í   a   o d e v z d á n í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  </a:t>
            </a:r>
            <a:r>
              <a:rPr b="1" i="0" lang="en-US" sz="2400" u="none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(smíření ! ?? )</a:t>
            </a:r>
            <a:endParaRPr/>
          </a:p>
        </p:txBody>
      </p:sp>
      <p:sp>
        <p:nvSpPr>
          <p:cNvPr id="747" name="Google Shape;747;p76"/>
          <p:cNvSpPr txBox="1"/>
          <p:nvPr/>
        </p:nvSpPr>
        <p:spPr>
          <a:xfrm>
            <a:off x="8388350" y="3141662"/>
            <a:ext cx="755650" cy="1006475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Smrt Ště-pána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99"/>
        </a:solidFill>
      </p:bgPr>
    </p:bg>
    <p:spTree>
      <p:nvGrpSpPr>
        <p:cNvPr id="75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77"/>
          <p:cNvSpPr txBox="1"/>
          <p:nvPr/>
        </p:nvSpPr>
        <p:spPr>
          <a:xfrm>
            <a:off x="533400" y="1219200"/>
            <a:ext cx="8153400" cy="5191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Jak má být dosaženo tohoto cíle s takovým lidem?</a:t>
            </a:r>
            <a:endParaRPr/>
          </a:p>
        </p:txBody>
      </p:sp>
      <p:sp>
        <p:nvSpPr>
          <p:cNvPr id="753" name="Google Shape;753;p77"/>
          <p:cNvSpPr txBox="1"/>
          <p:nvPr/>
        </p:nvSpPr>
        <p:spPr>
          <a:xfrm>
            <a:off x="533400" y="1828800"/>
            <a:ext cx="8153400" cy="15525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Shromážděním a navrácením lidu.  </a:t>
            </a: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Jer 31,1-30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Uzavřením nového svazku s lidem. </a:t>
            </a:r>
            <a:r>
              <a:rPr b="0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Jer 31,31-37; Ez 36,16-33</a:t>
            </a:r>
            <a:endParaRPr b="0" i="0" sz="2400" u="none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Znovuvystavěním města a chrámu. </a:t>
            </a: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Jer 31,38-40</a:t>
            </a:r>
            <a:endParaRPr/>
          </a:p>
        </p:txBody>
      </p:sp>
      <p:sp>
        <p:nvSpPr>
          <p:cNvPr id="754" name="Google Shape;754;p77"/>
          <p:cNvSpPr txBox="1"/>
          <p:nvPr/>
        </p:nvSpPr>
        <p:spPr>
          <a:xfrm>
            <a:off x="1143000" y="3810000"/>
            <a:ext cx="6324600" cy="396875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FF99"/>
                </a:solidFill>
                <a:latin typeface="Arial"/>
                <a:ea typeface="Arial"/>
                <a:cs typeface="Arial"/>
                <a:sym typeface="Arial"/>
              </a:rPr>
              <a:t>Období bez proroků – proč? </a:t>
            </a:r>
            <a:r>
              <a:rPr b="0" i="0" lang="en-US" sz="20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Iz 29,9f; Mi 3,6; Ez 7,22f</a:t>
            </a:r>
            <a:endParaRPr/>
          </a:p>
        </p:txBody>
      </p:sp>
      <p:cxnSp>
        <p:nvCxnSpPr>
          <p:cNvPr id="755" name="Google Shape;755;p77"/>
          <p:cNvCxnSpPr/>
          <p:nvPr/>
        </p:nvCxnSpPr>
        <p:spPr>
          <a:xfrm>
            <a:off x="0" y="4267200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33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56" name="Google Shape;756;p77"/>
          <p:cNvCxnSpPr/>
          <p:nvPr/>
        </p:nvCxnSpPr>
        <p:spPr>
          <a:xfrm>
            <a:off x="381000" y="685800"/>
            <a:ext cx="0" cy="35814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57" name="Google Shape;757;p77"/>
          <p:cNvCxnSpPr/>
          <p:nvPr/>
        </p:nvCxnSpPr>
        <p:spPr>
          <a:xfrm>
            <a:off x="8915400" y="609600"/>
            <a:ext cx="0" cy="35814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758" name="Google Shape;758;p77"/>
          <p:cNvSpPr txBox="1"/>
          <p:nvPr/>
        </p:nvSpPr>
        <p:spPr>
          <a:xfrm>
            <a:off x="479425" y="677862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59" name="Google Shape;759;p77"/>
          <p:cNvCxnSpPr/>
          <p:nvPr/>
        </p:nvCxnSpPr>
        <p:spPr>
          <a:xfrm>
            <a:off x="609600" y="685800"/>
            <a:ext cx="7391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grpSp>
        <p:nvGrpSpPr>
          <p:cNvPr id="760" name="Google Shape;760;p77"/>
          <p:cNvGrpSpPr/>
          <p:nvPr/>
        </p:nvGrpSpPr>
        <p:grpSpPr>
          <a:xfrm>
            <a:off x="8001000" y="2743200"/>
            <a:ext cx="609600" cy="1524000"/>
            <a:chOff x="8001000" y="2743200"/>
            <a:chExt cx="609600" cy="1524000"/>
          </a:xfrm>
        </p:grpSpPr>
        <p:cxnSp>
          <p:nvCxnSpPr>
            <p:cNvPr id="761" name="Google Shape;761;p77"/>
            <p:cNvCxnSpPr/>
            <p:nvPr/>
          </p:nvCxnSpPr>
          <p:spPr>
            <a:xfrm>
              <a:off x="8305800" y="2743200"/>
              <a:ext cx="0" cy="1524000"/>
            </a:xfrm>
            <a:prstGeom prst="straightConnector1">
              <a:avLst/>
            </a:prstGeom>
            <a:noFill/>
            <a:ln cap="flat" cmpd="sng" w="762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762" name="Google Shape;762;p77"/>
            <p:cNvCxnSpPr/>
            <p:nvPr/>
          </p:nvCxnSpPr>
          <p:spPr>
            <a:xfrm>
              <a:off x="8001000" y="3124200"/>
              <a:ext cx="609600" cy="0"/>
            </a:xfrm>
            <a:prstGeom prst="straightConnector1">
              <a:avLst/>
            </a:prstGeom>
            <a:noFill/>
            <a:ln cap="flat" cmpd="sng" w="571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763" name="Google Shape;763;p77"/>
          <p:cNvSpPr txBox="1"/>
          <p:nvPr/>
        </p:nvSpPr>
        <p:spPr>
          <a:xfrm>
            <a:off x="457200" y="0"/>
            <a:ext cx="83820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3200"/>
              <a:buFont typeface="Arial Black"/>
              <a:buNone/>
            </a:pPr>
            <a:r>
              <a:rPr b="0" i="0" lang="en-US" sz="3200" u="none">
                <a:solidFill>
                  <a:srgbClr val="CC3300"/>
                </a:solidFill>
                <a:latin typeface="Arial Black"/>
                <a:ea typeface="Arial Black"/>
                <a:cs typeface="Arial Black"/>
                <a:sym typeface="Arial Black"/>
              </a:rPr>
              <a:t>Proroctví o 70 týdnech</a:t>
            </a:r>
            <a:endParaRPr/>
          </a:p>
        </p:txBody>
      </p:sp>
      <p:sp>
        <p:nvSpPr>
          <p:cNvPr id="764" name="Google Shape;764;p77"/>
          <p:cNvSpPr txBox="1"/>
          <p:nvPr/>
        </p:nvSpPr>
        <p:spPr>
          <a:xfrm>
            <a:off x="457200" y="685800"/>
            <a:ext cx="8382000" cy="457200"/>
          </a:xfrm>
          <a:prstGeom prst="rect">
            <a:avLst/>
          </a:prstGeom>
          <a:solidFill>
            <a:srgbClr val="33CC3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Black"/>
              <a:buNone/>
            </a:pPr>
            <a:r>
              <a:rPr b="0" i="0" lang="en-US" sz="2400" u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7 0  týdnů</a:t>
            </a:r>
            <a:endParaRPr/>
          </a:p>
        </p:txBody>
      </p:sp>
      <p:sp>
        <p:nvSpPr>
          <p:cNvPr id="765" name="Google Shape;765;p77"/>
          <p:cNvSpPr txBox="1"/>
          <p:nvPr/>
        </p:nvSpPr>
        <p:spPr>
          <a:xfrm>
            <a:off x="8610600" y="228600"/>
            <a:ext cx="60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34</a:t>
            </a:r>
            <a:endParaRPr/>
          </a:p>
        </p:txBody>
      </p:sp>
      <p:sp>
        <p:nvSpPr>
          <p:cNvPr id="766" name="Google Shape;766;p77"/>
          <p:cNvSpPr txBox="1"/>
          <p:nvPr/>
        </p:nvSpPr>
        <p:spPr>
          <a:xfrm>
            <a:off x="76200" y="304800"/>
            <a:ext cx="76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457</a:t>
            </a:r>
            <a:endParaRPr/>
          </a:p>
        </p:txBody>
      </p:sp>
      <p:sp>
        <p:nvSpPr>
          <p:cNvPr id="767" name="Google Shape;767;p77"/>
          <p:cNvSpPr txBox="1"/>
          <p:nvPr/>
        </p:nvSpPr>
        <p:spPr>
          <a:xfrm>
            <a:off x="228600" y="4267200"/>
            <a:ext cx="8686800" cy="2551112"/>
          </a:xfrm>
          <a:prstGeom prst="rect">
            <a:avLst/>
          </a:prstGeom>
          <a:noFill/>
          <a:ln cap="flat" cmpd="sng" w="12700">
            <a:solidFill>
              <a:srgbClr val="A5002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1905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Bude skoncováno s ohavností! </a:t>
            </a:r>
            <a:r>
              <a:rPr b="0" i="0" lang="en-US" sz="20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(Iz 60,18; Iz 11,9;  Ž 42,17; Ez 45,9</a:t>
            </a:r>
            <a:endParaRPr b="1" i="0" sz="2400" u="none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190500" lvl="0" marL="1905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CC0000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Skoncováno s hříchem!       </a:t>
            </a:r>
            <a:r>
              <a:rPr b="0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(Sof 3,12-13; Iz 49,20)</a:t>
            </a:r>
            <a:endParaRPr/>
          </a:p>
          <a:p>
            <a:pPr indent="-190500" lvl="0" marL="190500" marR="0" rtl="0" algn="l">
              <a:lnSpc>
                <a:spcPct val="60000"/>
              </a:lnSpc>
              <a:spcBef>
                <a:spcPts val="1200"/>
              </a:spcBef>
              <a:spcAft>
                <a:spcPts val="0"/>
              </a:spcAft>
              <a:buClr>
                <a:srgbClr val="73009C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rgbClr val="73009C"/>
                </a:solidFill>
                <a:latin typeface="Arial Narrow"/>
                <a:ea typeface="Arial Narrow"/>
                <a:cs typeface="Arial Narrow"/>
                <a:sym typeface="Arial Narrow"/>
              </a:rPr>
              <a:t>Zločin (avon) smířen (odpuštěn)! </a:t>
            </a:r>
            <a:r>
              <a:rPr b="0" i="0" lang="en-US" sz="20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(Jer 33,7-9; Iz 27,6-9; Iz 40,1-2)</a:t>
            </a:r>
            <a:endParaRPr b="0" i="0" sz="2000" u="none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190500" lvl="0" marL="190500" marR="0" rtl="0" algn="l">
              <a:lnSpc>
                <a:spcPct val="60000"/>
              </a:lnSpc>
              <a:spcBef>
                <a:spcPts val="1200"/>
              </a:spcBef>
              <a:spcAft>
                <a:spcPts val="0"/>
              </a:spcAft>
              <a:buClr>
                <a:srgbClr val="336600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rgbClr val="336600"/>
                </a:solidFill>
                <a:latin typeface="Arial Narrow"/>
                <a:ea typeface="Arial Narrow"/>
                <a:cs typeface="Arial Narrow"/>
                <a:sym typeface="Arial Narrow"/>
              </a:rPr>
              <a:t>Nastolení věčné spravedlnosti!      </a:t>
            </a:r>
            <a:r>
              <a:rPr b="0" i="0" lang="en-US" sz="20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(Iz 60,21; Jer 33,16; Iz 26,1+2;  62,1-2)</a:t>
            </a:r>
            <a:endParaRPr/>
          </a:p>
          <a:p>
            <a:pPr indent="-190500" lvl="0" marL="190500" marR="0" rtl="0" algn="l">
              <a:lnSpc>
                <a:spcPct val="60000"/>
              </a:lnSpc>
              <a:spcBef>
                <a:spcPts val="1200"/>
              </a:spcBef>
              <a:spcAft>
                <a:spcPts val="0"/>
              </a:spcAft>
              <a:buClr>
                <a:srgbClr val="800000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rgbClr val="800000"/>
                </a:solidFill>
                <a:latin typeface="Arial Narrow"/>
                <a:ea typeface="Arial Narrow"/>
                <a:cs typeface="Arial Narrow"/>
                <a:sym typeface="Arial Narrow"/>
              </a:rPr>
              <a:t>Naplnění vidění a proroctví (potrzeno)  </a:t>
            </a:r>
            <a:r>
              <a:rPr b="0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(Ez 12,21-28; Ab 2,3)</a:t>
            </a:r>
            <a:endParaRPr/>
          </a:p>
          <a:p>
            <a:pPr indent="-190500" lvl="0" marL="190500" marR="0" rtl="0" algn="l">
              <a:lnSpc>
                <a:spcPct val="60000"/>
              </a:lnSpc>
              <a:spcBef>
                <a:spcPts val="1200"/>
              </a:spcBef>
              <a:spcAft>
                <a:spcPts val="0"/>
              </a:spcAft>
              <a:buClr>
                <a:srgbClr val="CC0099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rgbClr val="CC0099"/>
                </a:solidFill>
                <a:latin typeface="Arial Narrow"/>
                <a:ea typeface="Arial Narrow"/>
                <a:cs typeface="Arial Narrow"/>
                <a:sym typeface="Arial Narrow"/>
              </a:rPr>
              <a:t>Pomazání „svatyně“?</a:t>
            </a:r>
            <a:endParaRPr/>
          </a:p>
        </p:txBody>
      </p:sp>
      <p:sp>
        <p:nvSpPr>
          <p:cNvPr id="768" name="Google Shape;768;p77"/>
          <p:cNvSpPr txBox="1"/>
          <p:nvPr/>
        </p:nvSpPr>
        <p:spPr>
          <a:xfrm>
            <a:off x="457200" y="3413125"/>
            <a:ext cx="18288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 400 př. K.</a:t>
            </a:r>
            <a:endParaRPr/>
          </a:p>
        </p:txBody>
      </p:sp>
      <p:cxnSp>
        <p:nvCxnSpPr>
          <p:cNvPr id="769" name="Google Shape;769;p77"/>
          <p:cNvCxnSpPr/>
          <p:nvPr/>
        </p:nvCxnSpPr>
        <p:spPr>
          <a:xfrm>
            <a:off x="1066800" y="3733800"/>
            <a:ext cx="0" cy="533400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70" name="Google Shape;770;p77"/>
          <p:cNvCxnSpPr/>
          <p:nvPr/>
        </p:nvCxnSpPr>
        <p:spPr>
          <a:xfrm>
            <a:off x="7543800" y="3733800"/>
            <a:ext cx="0" cy="533400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771" name="Google Shape;771;p77"/>
          <p:cNvSpPr txBox="1"/>
          <p:nvPr/>
        </p:nvSpPr>
        <p:spPr>
          <a:xfrm>
            <a:off x="6877050" y="3284537"/>
            <a:ext cx="1439862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Jan Křtitel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5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p78"/>
          <p:cNvSpPr txBox="1"/>
          <p:nvPr/>
        </p:nvSpPr>
        <p:spPr>
          <a:xfrm>
            <a:off x="304800" y="76200"/>
            <a:ext cx="8610600" cy="1233487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FFFF99"/>
                </a:solidFill>
                <a:latin typeface="Arial"/>
                <a:ea typeface="Arial"/>
                <a:cs typeface="Arial"/>
                <a:sym typeface="Arial"/>
              </a:rPr>
              <a:t>Svatyně, příp. svatyně svatých -                </a:t>
            </a:r>
            <a:r>
              <a:rPr b="1" i="0" lang="en-US" sz="36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Co je tím skutečně míněno?</a:t>
            </a:r>
            <a:endParaRPr/>
          </a:p>
        </p:txBody>
      </p:sp>
      <p:sp>
        <p:nvSpPr>
          <p:cNvPr id="777" name="Google Shape;777;p78"/>
          <p:cNvSpPr txBox="1"/>
          <p:nvPr/>
        </p:nvSpPr>
        <p:spPr>
          <a:xfrm>
            <a:off x="304800" y="1371600"/>
            <a:ext cx="8610600" cy="5214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V hebrejštině:  ... </a:t>
            </a:r>
            <a:r>
              <a:rPr b="1" i="0" lang="en-US" sz="28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aby pomazal  </a:t>
            </a:r>
            <a:r>
              <a:rPr b="1" i="1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qodesch qadaschim</a:t>
            </a:r>
            <a:r>
              <a:rPr b="1" i="0" lang="en-US" sz="28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 					aby pomazal  </a:t>
            </a:r>
            <a:r>
              <a:rPr b="1" i="1" lang="en-US" sz="2800" u="none">
                <a:solidFill>
                  <a:srgbClr val="FF66FF"/>
                </a:solidFill>
                <a:latin typeface="Arial Narrow"/>
                <a:ea typeface="Arial Narrow"/>
                <a:cs typeface="Arial Narrow"/>
                <a:sym typeface="Arial Narrow"/>
              </a:rPr>
              <a:t>svatyni svatých</a:t>
            </a:r>
            <a:endParaRPr b="1" i="0" sz="2800" u="none">
              <a:solidFill>
                <a:schemeClr val="dk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		</a:t>
            </a:r>
            <a:endParaRPr b="1" i="0" sz="28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V řečtině:</a:t>
            </a:r>
            <a:r>
              <a:rPr b="1" i="0" lang="en-US" sz="28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 	</a:t>
            </a:r>
            <a:r>
              <a:rPr b="1" i="1" lang="en-US" sz="2800" u="none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hagia hagion</a:t>
            </a:r>
            <a:r>
              <a:rPr b="1" i="0" lang="en-US" sz="28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  (Žid 9,3) 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			 </a:t>
            </a:r>
            <a:r>
              <a:rPr b="1" i="1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svatyně svatých</a:t>
            </a:r>
            <a:endParaRPr b="1" i="0" sz="2800" u="none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9900CC"/>
                </a:solidFill>
                <a:latin typeface="Arial Narrow"/>
                <a:ea typeface="Arial Narrow"/>
                <a:cs typeface="Arial Narrow"/>
                <a:sym typeface="Arial Narrow"/>
              </a:rPr>
              <a:t>Co to znamená, něco nebo někoho pomazat?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Vyvolit nebo zasvětit k nějakému zvláštnímu svatému účelu nebo službě!</a:t>
            </a:r>
            <a:endParaRPr/>
          </a:p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Co bylo pomazáváno ve Starém zákoně?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Svatyně, předměty ve svatyni, </a:t>
            </a: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(3.Moj 8,10n)</a:t>
            </a:r>
            <a:r>
              <a:rPr b="1" i="0" lang="en-US" sz="28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 králové, proroci, kněží a uzdravení malomocní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! </a:t>
            </a: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(3.Moj 14)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79"/>
          <p:cNvSpPr txBox="1"/>
          <p:nvPr/>
        </p:nvSpPr>
        <p:spPr>
          <a:xfrm>
            <a:off x="304800" y="152400"/>
            <a:ext cx="8610600" cy="579437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rgbClr val="FFFF99"/>
                </a:solidFill>
                <a:latin typeface="Arial Narrow"/>
                <a:ea typeface="Arial Narrow"/>
                <a:cs typeface="Arial Narrow"/>
                <a:sym typeface="Arial Narrow"/>
              </a:rPr>
              <a:t>Všimni si: „Svatý svatých“ má být pomazán!</a:t>
            </a:r>
            <a:r>
              <a:rPr b="1" i="0" lang="en-US" sz="3200" u="none">
                <a:solidFill>
                  <a:srgbClr val="FFFF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783" name="Google Shape;783;p79"/>
          <p:cNvSpPr txBox="1"/>
          <p:nvPr/>
        </p:nvSpPr>
        <p:spPr>
          <a:xfrm>
            <a:off x="304800" y="838200"/>
            <a:ext cx="8534400" cy="6067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Svatosvaté bylo a je to, co bylo Bohem 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vybráno</a:t>
            </a: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a 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pomazáno</a:t>
            </a: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příp. 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zasvěceno</a:t>
            </a: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ke zvláštnímu účelu nebo službě: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 Narrow"/>
              <a:buNone/>
            </a:pPr>
            <a:r>
              <a:rPr b="0" i="0" lang="en-US" sz="20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2 Moj 29,36f 	Obětní oltář</a:t>
            </a:r>
            <a:endParaRPr/>
          </a:p>
          <a:p>
            <a:pPr indent="-285750" lvl="0" marL="28575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 Narrow"/>
              <a:buNone/>
            </a:pPr>
            <a:r>
              <a:rPr b="0" i="0" lang="en-US" sz="20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2 Moj 30,10  	Kadidlový oltář (2 Moj 30,25-29)</a:t>
            </a:r>
            <a:endParaRPr/>
          </a:p>
          <a:p>
            <a:pPr indent="-285750" lvl="0" marL="28575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 Narrow"/>
              <a:buNone/>
            </a:pPr>
            <a:r>
              <a:rPr b="0" i="0" lang="en-US" sz="20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2 Moj 30,30 	Synové Áronovi (kněží)</a:t>
            </a:r>
            <a:endParaRPr/>
          </a:p>
          <a:p>
            <a:pPr indent="-285750" lvl="0" marL="28575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 Narrow"/>
              <a:buNone/>
            </a:pPr>
            <a:r>
              <a:rPr b="0" i="0" lang="en-US" sz="20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2 Moj 30,33-36  	Kadidlo</a:t>
            </a:r>
            <a:endParaRPr/>
          </a:p>
          <a:p>
            <a:pPr indent="-285750" lvl="0" marL="28575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 Narrow"/>
              <a:buNone/>
            </a:pPr>
            <a:r>
              <a:rPr b="0" i="0" lang="en-US" sz="20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3 Moj 2,3  	Zbytek suché oběti </a:t>
            </a:r>
            <a:endParaRPr/>
          </a:p>
          <a:p>
            <a:pPr indent="-285750" lvl="0" marL="28575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 Narrow"/>
              <a:buNone/>
            </a:pPr>
            <a:r>
              <a:rPr b="0" i="0" lang="en-US" sz="20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3 Moj 6,18 	Oběť za hřích (3 Moj 10,17)</a:t>
            </a:r>
            <a:endParaRPr/>
          </a:p>
          <a:p>
            <a:pPr indent="-285750" lvl="0" marL="28575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 Narrow"/>
              <a:buNone/>
            </a:pPr>
            <a:r>
              <a:rPr b="0" i="0" lang="en-US" sz="20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3 Moj 7,1+6  	Oběť za provinění a všechny ostatní oběti (4 Moj 18,9; Ez 42,13) </a:t>
            </a:r>
            <a:endParaRPr/>
          </a:p>
          <a:p>
            <a:pPr indent="-285750" lvl="0" marL="28575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 Narrow"/>
              <a:buNone/>
            </a:pPr>
            <a:r>
              <a:rPr b="0" i="0" lang="en-US" sz="20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3 Moj 27,28  	Všechno zasvěcené Pánu</a:t>
            </a:r>
            <a:endParaRPr/>
          </a:p>
          <a:p>
            <a:pPr indent="-285750" lvl="0" marL="28575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 Narrow"/>
              <a:buNone/>
            </a:pPr>
            <a:r>
              <a:rPr b="0" i="0" lang="en-US" sz="20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4 Moj 4,4  	Práce synů Kahat ( nošení vybavení a stánku úmluvy)</a:t>
            </a:r>
            <a:endParaRPr/>
          </a:p>
          <a:p>
            <a:pPr indent="-285750" lvl="0" marL="28575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 Narrow"/>
              <a:buNone/>
            </a:pPr>
            <a:r>
              <a:rPr b="0" i="0" lang="en-US" sz="20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1 Könige 6,16  	Svatyně svatých v chrámě (</a:t>
            </a:r>
            <a:r>
              <a:rPr b="0" i="0" lang="en-US" sz="18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1 Könige 8,6; 2 Chronik 5,7; Ez 41,4; Žid 9,3)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 Narrow"/>
              <a:buNone/>
            </a:pPr>
            <a:r>
              <a:rPr b="0" i="0" lang="en-US" sz="20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Ezechiel 43,12  	Místo, popř.okolí místa, kde stál chrám.  Ez 45,3 </a:t>
            </a:r>
            <a:endParaRPr/>
          </a:p>
          <a:p>
            <a:pPr indent="-285750" lvl="0" marL="28575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 Narrow"/>
              <a:buNone/>
            </a:pPr>
            <a:r>
              <a:rPr b="0" i="0" lang="en-US" sz="2000" u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Ezechiel 48,12  	Země, která patří kněžím.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7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p80"/>
          <p:cNvSpPr txBox="1"/>
          <p:nvPr/>
        </p:nvSpPr>
        <p:spPr>
          <a:xfrm>
            <a:off x="304800" y="76200"/>
            <a:ext cx="8610600" cy="579437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rgbClr val="FFFF99"/>
                </a:solidFill>
                <a:latin typeface="Arial Narrow"/>
                <a:ea typeface="Arial Narrow"/>
                <a:cs typeface="Arial Narrow"/>
                <a:sym typeface="Arial Narrow"/>
              </a:rPr>
              <a:t>70 týdnů k pomazání „Svatého svatých“!</a:t>
            </a:r>
            <a:r>
              <a:rPr b="1" i="0" lang="en-US" sz="3200" u="none">
                <a:solidFill>
                  <a:srgbClr val="FFFF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789" name="Google Shape;789;p80"/>
          <p:cNvSpPr txBox="1"/>
          <p:nvPr/>
        </p:nvSpPr>
        <p:spPr>
          <a:xfrm>
            <a:off x="152400" y="685800"/>
            <a:ext cx="8839200" cy="535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 Narrow"/>
              <a:buNone/>
            </a:pPr>
            <a:r>
              <a:rPr b="1" i="0" lang="en-US" sz="3200" u="sng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Smysluplný, biblický význam</a:t>
            </a:r>
            <a:endParaRPr b="1" i="0" sz="32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5750" lvl="0" marL="28575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1. Je to </a:t>
            </a:r>
            <a:r>
              <a:rPr b="1" i="0" lang="en-US" sz="2800" u="sng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nějaký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zvláštní </a:t>
            </a:r>
            <a:r>
              <a:rPr b="1" i="0" lang="en-US" sz="2800" u="none">
                <a:solidFill>
                  <a:srgbClr val="9900CC"/>
                </a:solidFill>
                <a:latin typeface="Arial Narrow"/>
                <a:ea typeface="Arial Narrow"/>
                <a:cs typeface="Arial Narrow"/>
                <a:sym typeface="Arial Narrow"/>
              </a:rPr>
              <a:t>král, 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nebo</a:t>
            </a:r>
            <a:r>
              <a:rPr b="1" i="0" lang="en-US" sz="2800" u="none">
                <a:solidFill>
                  <a:srgbClr val="9900CC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kněz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, nebo </a:t>
            </a:r>
            <a:r>
              <a:rPr b="1" i="0" lang="en-US" sz="2800" u="none">
                <a:solidFill>
                  <a:srgbClr val="CC6600"/>
                </a:solidFill>
                <a:latin typeface="Arial Narrow"/>
                <a:ea typeface="Arial Narrow"/>
                <a:cs typeface="Arial Narrow"/>
                <a:sym typeface="Arial Narrow"/>
              </a:rPr>
              <a:t>prorok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, který má být během 70 týdnů pomazán, popř. uveden do služby? </a:t>
            </a: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(Ez 34,22-31; Jer 33,15-18; Zach 6,9-15) 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2. Mohl by to být také </a:t>
            </a:r>
            <a:r>
              <a:rPr b="1" i="0" lang="en-US" sz="2800" u="none">
                <a:solidFill>
                  <a:srgbClr val="9900CC"/>
                </a:solidFill>
                <a:latin typeface="Arial Narrow"/>
                <a:ea typeface="Arial Narrow"/>
                <a:cs typeface="Arial Narrow"/>
                <a:sym typeface="Arial Narrow"/>
              </a:rPr>
              <a:t>„svatě svatý“ lid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, který chce Bůh pomazat Duchem sv. a pověřit k službě?      </a:t>
            </a: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(2. Mo. 19, 4-5; Iz 61-62) 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	</a:t>
            </a:r>
            <a:r>
              <a:rPr b="1" i="0" lang="en-US" sz="2400" u="none">
                <a:solidFill>
                  <a:srgbClr val="FF33CC"/>
                </a:solidFill>
                <a:latin typeface="Arial Narrow"/>
                <a:ea typeface="Arial Narrow"/>
                <a:cs typeface="Arial Narrow"/>
                <a:sym typeface="Arial Narrow"/>
              </a:rPr>
              <a:t>Mohl by to být způsob </a:t>
            </a:r>
            <a:r>
              <a:rPr b="1" i="0" lang="en-US" sz="2400" u="sng">
                <a:solidFill>
                  <a:srgbClr val="FF33CC"/>
                </a:solidFill>
                <a:latin typeface="Arial Narrow"/>
                <a:ea typeface="Arial Narrow"/>
                <a:cs typeface="Arial Narrow"/>
                <a:sym typeface="Arial Narrow"/>
              </a:rPr>
              <a:t>zapečetění </a:t>
            </a:r>
            <a:r>
              <a:rPr b="1" i="0" lang="en-US" sz="2400" u="none">
                <a:solidFill>
                  <a:srgbClr val="FF33CC"/>
                </a:solidFill>
                <a:latin typeface="Arial Narrow"/>
                <a:ea typeface="Arial Narrow"/>
                <a:cs typeface="Arial Narrow"/>
                <a:sym typeface="Arial Narrow"/>
              </a:rPr>
              <a:t> doslovného Izraele?</a:t>
            </a:r>
            <a:endParaRPr b="1" i="0" sz="2400" u="none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5750" lvl="0" marL="285750" marR="0" rtl="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Jak by toho mělo být pokud možno dosaženo?</a:t>
            </a:r>
            <a:endParaRPr/>
          </a:p>
          <a:p>
            <a:pPr indent="-285750" lvl="0" marL="285750" marR="0" rtl="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Mohlo toho být konečně dosaženo také lidstvím a pomazáním, popř. službou Ježíše jako </a:t>
            </a:r>
            <a:r>
              <a:rPr b="1" i="0" lang="en-US" sz="2800" u="none">
                <a:solidFill>
                  <a:srgbClr val="9900CC"/>
                </a:solidFill>
                <a:latin typeface="Arial Narrow"/>
                <a:ea typeface="Arial Narrow"/>
                <a:cs typeface="Arial Narrow"/>
                <a:sym typeface="Arial Narrow"/>
              </a:rPr>
              <a:t>krále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, </a:t>
            </a:r>
            <a:r>
              <a:rPr b="1" i="0" lang="en-US" sz="2800" u="none">
                <a:solidFill>
                  <a:srgbClr val="FFC979"/>
                </a:solidFill>
                <a:latin typeface="Arial Narrow"/>
                <a:ea typeface="Arial Narrow"/>
                <a:cs typeface="Arial Narrow"/>
                <a:sym typeface="Arial Narrow"/>
              </a:rPr>
              <a:t>kněze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und </a:t>
            </a:r>
            <a:r>
              <a:rPr b="1" i="0" lang="en-US" sz="2800" u="none">
                <a:solidFill>
                  <a:srgbClr val="CC6600"/>
                </a:solidFill>
                <a:latin typeface="Arial Narrow"/>
                <a:ea typeface="Arial Narrow"/>
                <a:cs typeface="Arial Narrow"/>
                <a:sym typeface="Arial Narrow"/>
              </a:rPr>
              <a:t>proroka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2"/>
        </a:solidFill>
      </p:bgPr>
    </p:bg>
    <p:spTree>
      <p:nvGrpSpPr>
        <p:cNvPr id="793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p81"/>
          <p:cNvSpPr txBox="1"/>
          <p:nvPr/>
        </p:nvSpPr>
        <p:spPr>
          <a:xfrm>
            <a:off x="228600" y="1690687"/>
            <a:ext cx="8686800" cy="46339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190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„</a:t>
            </a:r>
            <a:r>
              <a:rPr b="1" i="1" lang="en-US" sz="32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Důrazně vysvětlený </a:t>
            </a:r>
            <a:r>
              <a:rPr b="1" i="1" lang="en-US" sz="3200" u="sng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účel</a:t>
            </a:r>
            <a:r>
              <a:rPr b="1" i="1" lang="en-US" sz="32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pro </a:t>
            </a:r>
            <a:r>
              <a:rPr b="1" i="1" lang="en-US" sz="3200" u="sng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Židům</a:t>
            </a:r>
            <a:r>
              <a:rPr b="1" i="1" lang="en-US" sz="32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1" lang="en-US" sz="32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stanovených 70 týdnů</a:t>
            </a:r>
            <a:r>
              <a:rPr b="1" i="1" lang="en-US" sz="32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nebo 490 roků byl,</a:t>
            </a: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/>
          </a:p>
          <a:p>
            <a:pPr indent="-190500" lvl="0" marL="1905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2800"/>
              <a:buFont typeface="Arial Narrow"/>
              <a:buChar char="•"/>
            </a:pPr>
            <a:r>
              <a:rPr b="1" i="1" lang="en-US" sz="2800" u="none">
                <a:solidFill>
                  <a:srgbClr val="008000"/>
                </a:solidFill>
                <a:latin typeface="Arial Narrow"/>
                <a:ea typeface="Arial Narrow"/>
                <a:cs typeface="Arial Narrow"/>
                <a:sym typeface="Arial Narrow"/>
              </a:rPr>
              <a:t>ukončit s přestoupením, </a:t>
            </a:r>
            <a:endParaRPr/>
          </a:p>
          <a:p>
            <a:pPr indent="-190500" lvl="0" marL="1905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 Narrow"/>
              <a:buChar char="•"/>
            </a:pPr>
            <a:r>
              <a:rPr b="1" i="1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skoncovat s hříchy, </a:t>
            </a:r>
            <a:endParaRPr/>
          </a:p>
          <a:p>
            <a:pPr indent="-190500" lvl="0" marL="1905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 Narrow"/>
              <a:buChar char="•"/>
            </a:pPr>
            <a:r>
              <a:rPr b="1" i="1" lang="en-US" sz="28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smířit nepravost, </a:t>
            </a:r>
            <a:endParaRPr/>
          </a:p>
          <a:p>
            <a:pPr indent="-190500" lvl="0" marL="1905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Char char="•"/>
            </a:pPr>
            <a:r>
              <a:rPr b="1" i="1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uvést věčnou spravedlnost,</a:t>
            </a: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/>
          </a:p>
          <a:p>
            <a:pPr indent="-190500" lvl="0" marL="1905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•"/>
            </a:pPr>
            <a:r>
              <a:rPr b="1" i="1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zapečetit vidění a proroky </a:t>
            </a: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a </a:t>
            </a:r>
            <a:endParaRPr/>
          </a:p>
          <a:p>
            <a:pPr indent="-190500" lvl="0" marL="1905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SzPts val="2800"/>
              <a:buFont typeface="Arial Narrow"/>
              <a:buChar char="•"/>
            </a:pPr>
            <a:r>
              <a:rPr b="1" i="1" lang="en-US" sz="2800" u="none">
                <a:solidFill>
                  <a:srgbClr val="9900CC"/>
                </a:solidFill>
                <a:latin typeface="Arial Narrow"/>
                <a:ea typeface="Arial Narrow"/>
                <a:cs typeface="Arial Narrow"/>
                <a:sym typeface="Arial Narrow"/>
              </a:rPr>
              <a:t>pomazat Svatého svatých.</a:t>
            </a:r>
            <a:endParaRPr b="1" i="1" sz="14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4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95" name="Google Shape;795;p81"/>
          <p:cNvSpPr txBox="1"/>
          <p:nvPr/>
        </p:nvSpPr>
        <p:spPr>
          <a:xfrm>
            <a:off x="228600" y="914400"/>
            <a:ext cx="8686800" cy="57943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Black"/>
              <a:buNone/>
            </a:pPr>
            <a:r>
              <a:rPr b="0" i="0" lang="en-US" sz="3200" u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Pohled A. T. Jonse </a:t>
            </a:r>
            <a:endParaRPr/>
          </a:p>
        </p:txBody>
      </p:sp>
      <p:sp>
        <p:nvSpPr>
          <p:cNvPr id="796" name="Google Shape;796;p81"/>
          <p:cNvSpPr txBox="1"/>
          <p:nvPr/>
        </p:nvSpPr>
        <p:spPr>
          <a:xfrm>
            <a:off x="228600" y="76200"/>
            <a:ext cx="8686800" cy="750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 Narrow"/>
              <a:buNone/>
            </a:pPr>
            <a:r>
              <a:rPr b="1" i="0" lang="en-US" sz="36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Jak tedy jen skutečně rozumět Dan 9,24?</a:t>
            </a:r>
            <a:endParaRPr/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/>
          <p:nvPr/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9"/>
          <p:cNvSpPr txBox="1"/>
          <p:nvPr/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9"/>
          <p:cNvSpPr txBox="1"/>
          <p:nvPr/>
        </p:nvSpPr>
        <p:spPr>
          <a:xfrm>
            <a:off x="304800" y="1176337"/>
            <a:ext cx="8531225" cy="4835525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„Na konci 2300 dní (1844) </a:t>
            </a:r>
            <a:r>
              <a:rPr b="1" i="1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má povstat lid, který má světlo v otázce svatyně</a:t>
            </a:r>
            <a:r>
              <a:rPr b="1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který následuje Krista do svatyně svatých a </a:t>
            </a:r>
            <a:r>
              <a:rPr b="1" i="1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který </a:t>
            </a:r>
            <a:r>
              <a:rPr b="1" i="1" lang="en-US" sz="2400" u="sng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má řešení</a:t>
            </a:r>
            <a:r>
              <a:rPr b="1" i="1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zlomit moc tajemství zlomyslnosti,</a:t>
            </a:r>
            <a:r>
              <a:rPr b="1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který vytáhne do boje za Boží pravdu.</a:t>
            </a:r>
            <a:r>
              <a:rPr b="1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Takový lid je nepřemožitelný.</a:t>
            </a:r>
            <a:r>
              <a:rPr b="1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Bude nebojácně  oznamovat pravdu. </a:t>
            </a:r>
            <a:r>
              <a:rPr b="1" i="1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Svým hájením pravdy o svatyni </a:t>
            </a:r>
            <a:r>
              <a:rPr b="1" i="1" lang="en-US" sz="2400" u="sng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nejvíce poslouží náboženství.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1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„</a:t>
            </a:r>
            <a:r>
              <a:rPr b="1" i="1" lang="en-US" sz="2400" u="sng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Svět čeká na toto ztělesnění</a:t>
            </a:r>
            <a:r>
              <a:rPr b="1" i="1" lang="en-US" sz="2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. (Řím 8,19) </a:t>
            </a:r>
            <a:r>
              <a:rPr b="1" i="1" lang="en-US" sz="2400" u="sng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Když k němu dojde, přijde konec</a:t>
            </a:r>
            <a:r>
              <a:rPr b="1" i="1" lang="en-US" sz="2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. Bůh pak dokončí svůj plán.“</a:t>
            </a: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		 (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M.L. Andreasen, „The Sanctuary Service" str. 274  	 přeloženo v „Der Anfang vom Ende“ str.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219)</a:t>
            </a:r>
            <a:endParaRPr/>
          </a:p>
        </p:txBody>
      </p:sp>
      <p:sp>
        <p:nvSpPr>
          <p:cNvPr id="125" name="Google Shape;125;p19"/>
          <p:cNvSpPr txBox="1"/>
          <p:nvPr/>
        </p:nvSpPr>
        <p:spPr>
          <a:xfrm>
            <a:off x="381000" y="44450"/>
            <a:ext cx="8458200" cy="1066800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Nevětší přínos pravdy o svatyni  pro náboženství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2"/>
        </a:solidFill>
      </p:bgPr>
    </p:bg>
    <p:spTree>
      <p:nvGrpSpPr>
        <p:cNvPr id="800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82"/>
          <p:cNvSpPr txBox="1"/>
          <p:nvPr/>
        </p:nvSpPr>
        <p:spPr>
          <a:xfrm>
            <a:off x="361950" y="1338262"/>
            <a:ext cx="8458200" cy="43465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1" i="1" sz="16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„</a:t>
            </a:r>
            <a:r>
              <a:rPr b="1" i="1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Důrazně vysvětlený </a:t>
            </a:r>
            <a:r>
              <a:rPr b="1" i="1" lang="en-US" sz="2800" u="sng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účel</a:t>
            </a:r>
            <a:r>
              <a:rPr b="1" i="1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 70 týdnů </a:t>
            </a: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nebo 490 let</a:t>
            </a:r>
            <a:r>
              <a:rPr b="1" i="1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, určených pro Židy,</a:t>
            </a: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bylo, „</a:t>
            </a:r>
            <a:r>
              <a:rPr b="1" i="1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ukončit přestoupení</a:t>
            </a: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, </a:t>
            </a:r>
            <a:r>
              <a:rPr b="1" i="1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skoncovat s hříchy</a:t>
            </a: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, </a:t>
            </a:r>
            <a:r>
              <a:rPr b="1" i="1" lang="en-US" sz="2800" u="sng">
                <a:solidFill>
                  <a:srgbClr val="CC3399"/>
                </a:solidFill>
                <a:latin typeface="Arial Narrow"/>
                <a:ea typeface="Arial Narrow"/>
                <a:cs typeface="Arial Narrow"/>
                <a:sym typeface="Arial Narrow"/>
              </a:rPr>
              <a:t>smířit </a:t>
            </a: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nepravost, </a:t>
            </a:r>
            <a:r>
              <a:rPr b="1" i="1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zavést věčnou spravedlnost</a:t>
            </a: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, </a:t>
            </a:r>
            <a:r>
              <a:rPr b="1" i="1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zapečetit vidění a proroky</a:t>
            </a: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a </a:t>
            </a:r>
            <a:r>
              <a:rPr b="1" i="1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pomazat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Svatého svatých.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1" sz="2800" u="sng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None/>
            </a:pPr>
            <a:r>
              <a:rPr b="1" i="1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Ve všech dobách je to skutečný účel Boží</a:t>
            </a: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1" lang="en-US" sz="2800" u="none">
                <a:solidFill>
                  <a:srgbClr val="CC3399"/>
                </a:solidFill>
                <a:latin typeface="Arial Narrow"/>
                <a:ea typeface="Arial Narrow"/>
                <a:cs typeface="Arial Narrow"/>
                <a:sym typeface="Arial Narrow"/>
              </a:rPr>
              <a:t>se svatyní a se službou ve svatyni,</a:t>
            </a: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ať již pro Židy nebo pro pohany, ať v obraze nebo v předobraze, ať již na zemi nebo v nebi. 70 týdnů neboli </a:t>
            </a:r>
            <a:r>
              <a:rPr b="1" i="1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490 let bylo Židům určeno k dosažení tohoto cíle</a:t>
            </a:r>
            <a:r>
              <a:rPr b="1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28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02" name="Google Shape;802;p82"/>
          <p:cNvSpPr txBox="1"/>
          <p:nvPr/>
        </p:nvSpPr>
        <p:spPr>
          <a:xfrm>
            <a:off x="323850" y="112712"/>
            <a:ext cx="8531225" cy="1066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Black"/>
              <a:buNone/>
            </a:pPr>
            <a:r>
              <a:rPr b="0" i="0" lang="en-US" sz="3200" u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První a skutečný důvod 70 týdnů, jak ho viděl A. T. Jones</a:t>
            </a:r>
            <a:endParaRPr/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2"/>
        </a:solidFill>
      </p:bgPr>
    </p:bg>
    <p:spTree>
      <p:nvGrpSpPr>
        <p:cNvPr id="806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83"/>
          <p:cNvSpPr txBox="1"/>
          <p:nvPr/>
        </p:nvSpPr>
        <p:spPr>
          <a:xfrm>
            <a:off x="304800" y="381000"/>
            <a:ext cx="8458200" cy="52133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1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Mohl Kristus </a:t>
            </a:r>
            <a:r>
              <a:rPr b="1" i="1" lang="en-US" sz="2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 takový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b="1" i="1" lang="en-US" sz="2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pomocí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takového lidu ukončit </a:t>
            </a:r>
            <a:r>
              <a:rPr b="1" i="1" lang="en-US" sz="2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přestoupení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i="1" lang="en-US" sz="2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skoncovat s hříchem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i="1" lang="en-US" sz="2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smířit zločiny 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1" i="1" lang="en-US" sz="2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nastolit věčnou spravedlnost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 Nemožné! ...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1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to, co se mělo naplnit na Židech během oněch  </a:t>
            </a:r>
            <a:r>
              <a:rPr b="1" i="1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490 let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nenaplnilo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 však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kvůli jejich odmítnutí, </a:t>
            </a:r>
            <a:r>
              <a:rPr b="1" i="1" lang="en-US" sz="2800" u="none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to se mělo naplnit na pohanech,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kterým bude darováno království, až uplyne jejich </a:t>
            </a:r>
            <a:r>
              <a:rPr b="1" i="1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1810 let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."</a:t>
            </a: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A. T. Jones  „Připravená cesta“ str. 86-87!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2"/>
        </a:solidFill>
      </p:bgPr>
    </p:bg>
    <p:spTree>
      <p:nvGrpSpPr>
        <p:cNvPr id="81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Google Shape;812;p84"/>
          <p:cNvSpPr txBox="1"/>
          <p:nvPr/>
        </p:nvSpPr>
        <p:spPr>
          <a:xfrm>
            <a:off x="179387" y="457200"/>
            <a:ext cx="8507412" cy="47894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1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Kristus se osobně zjevil, (k čemu?) </a:t>
            </a:r>
            <a:r>
              <a:rPr b="1" i="1" lang="en-US" sz="28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aby</a:t>
            </a:r>
            <a:r>
              <a:rPr b="1" i="1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jim přede všemi národy ukázal cestu k dosažení tohoto cíle a také je tam dovedl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Oni však nechtěli.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1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1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Oni v něm neviděli toho milostiplného, který </a:t>
            </a:r>
            <a:r>
              <a:rPr b="1" i="1" lang="en-US" sz="2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ukončí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přestoupení a hřích, </a:t>
            </a:r>
            <a:r>
              <a:rPr b="1" i="1" lang="en-US" sz="2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smíří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zločin, a </a:t>
            </a:r>
            <a:r>
              <a:rPr b="1" i="1" lang="en-US" sz="2800" u="sng">
                <a:solidFill>
                  <a:srgbClr val="FF33CC"/>
                </a:solidFill>
                <a:latin typeface="Arial"/>
                <a:ea typeface="Arial"/>
                <a:cs typeface="Arial"/>
                <a:sym typeface="Arial"/>
              </a:rPr>
              <a:t>každé duši přinese věčnou spravedlnost</a:t>
            </a:r>
            <a:r>
              <a:rPr b="1" i="1" lang="en-US" sz="2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nýbrž „Belzebuba, knížete ďábelského“. ...</a:t>
            </a:r>
            <a:endParaRPr/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2"/>
        </a:solidFill>
      </p:bgPr>
    </p:bg>
    <p:spTree>
      <p:nvGrpSpPr>
        <p:cNvPr id="816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p85"/>
          <p:cNvSpPr txBox="1"/>
          <p:nvPr/>
        </p:nvSpPr>
        <p:spPr>
          <a:xfrm>
            <a:off x="304800" y="381000"/>
            <a:ext cx="8458200" cy="59626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74650" lvl="0" marL="374650" marR="0" rtl="0" algn="ctr">
              <a:lnSpc>
                <a:spcPct val="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1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74650" lvl="0" marL="37465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Mohl Kristus </a:t>
            </a:r>
            <a:r>
              <a:rPr b="1" i="1" lang="en-US" sz="2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takový lid a </a:t>
            </a:r>
            <a:r>
              <a:rPr b="1" i="1" lang="en-US" sz="2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 takovým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lidem  </a:t>
            </a:r>
            <a:r>
              <a:rPr b="1" i="1" lang="en-US" sz="2800" u="sng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ukončit</a:t>
            </a:r>
            <a:r>
              <a:rPr b="1" i="1" lang="en-US" sz="28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přestoupení, </a:t>
            </a:r>
            <a:endParaRPr/>
          </a:p>
          <a:p>
            <a:pPr indent="-374650" lvl="0" marL="37465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SzPts val="2800"/>
              <a:buFont typeface="Arial"/>
              <a:buChar char="•"/>
            </a:pPr>
            <a:r>
              <a:rPr b="1" i="1" lang="en-US" sz="2800" u="sng">
                <a:solidFill>
                  <a:srgbClr val="9900CC"/>
                </a:solidFill>
                <a:latin typeface="Arial"/>
                <a:ea typeface="Arial"/>
                <a:cs typeface="Arial"/>
                <a:sym typeface="Arial"/>
              </a:rPr>
              <a:t>skoncovat</a:t>
            </a:r>
            <a:r>
              <a:rPr b="1" i="1" lang="en-US" sz="2800" u="none">
                <a:solidFill>
                  <a:srgbClr val="9900CC"/>
                </a:solidFill>
                <a:latin typeface="Arial"/>
                <a:ea typeface="Arial"/>
                <a:cs typeface="Arial"/>
                <a:sym typeface="Arial"/>
              </a:rPr>
              <a:t> s hříchem, </a:t>
            </a:r>
            <a:endParaRPr/>
          </a:p>
          <a:p>
            <a:pPr indent="-374650" lvl="0" marL="37465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•"/>
            </a:pPr>
            <a:r>
              <a:rPr b="1" i="1" lang="en-US" sz="28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smířit</a:t>
            </a:r>
            <a:r>
              <a:rPr b="1" i="1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zločin a 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374650" lvl="0" marL="3746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36600"/>
              </a:buClr>
              <a:buSzPts val="2800"/>
              <a:buFont typeface="Arial"/>
              <a:buChar char="•"/>
            </a:pPr>
            <a:r>
              <a:rPr b="1" i="1" lang="en-US" sz="2800" u="sng">
                <a:solidFill>
                  <a:srgbClr val="336600"/>
                </a:solidFill>
                <a:latin typeface="Arial"/>
                <a:ea typeface="Arial"/>
                <a:cs typeface="Arial"/>
                <a:sym typeface="Arial"/>
              </a:rPr>
              <a:t>přinést věčnou spravedlnost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 </a:t>
            </a:r>
            <a:endParaRPr/>
          </a:p>
          <a:p>
            <a:pPr indent="-374650" lvl="0" marL="37465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1" i="1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Nemožné! ...</a:t>
            </a:r>
            <a:endParaRPr b="1" i="1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850" lvl="0" marL="374650" marR="0" rtl="0" algn="l">
              <a:lnSpc>
                <a:spcPct val="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1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74650" lvl="0" marL="37465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(A.T. Jones  „Připravená cesta“ str. 86-87)</a:t>
            </a:r>
            <a:endParaRPr/>
          </a:p>
          <a:p>
            <a:pPr indent="-374650" lvl="0" marL="374650" marR="0" rtl="0" algn="ctr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74650" lvl="0" marL="374650" marR="0" rtl="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Byl to skutečně Boží cíl s Izraelem už </a:t>
            </a:r>
            <a:r>
              <a:rPr b="1" i="0" lang="en-US" sz="28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před</a:t>
            </a: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příchodem Mesiáše a nejpozději </a:t>
            </a:r>
            <a:r>
              <a:rPr b="1" i="0" lang="en-US" sz="2800" u="sng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při</a:t>
            </a: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jeho prvním příchodu?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99"/>
        </a:solidFill>
      </p:bgPr>
    </p:bg>
    <p:spTree>
      <p:nvGrpSpPr>
        <p:cNvPr id="82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Google Shape;822;p86"/>
          <p:cNvSpPr txBox="1"/>
          <p:nvPr/>
        </p:nvSpPr>
        <p:spPr>
          <a:xfrm>
            <a:off x="228600" y="5562600"/>
            <a:ext cx="8686800" cy="466725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190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rgbClr val="FFFF99"/>
                </a:solidFill>
                <a:latin typeface="Arial Narrow"/>
                <a:ea typeface="Arial Narrow"/>
                <a:cs typeface="Arial Narrow"/>
                <a:sym typeface="Arial Narrow"/>
              </a:rPr>
              <a:t>Odstranění obětních služeb – proč?	</a:t>
            </a:r>
            <a:r>
              <a:rPr b="1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	</a:t>
            </a:r>
            <a:endParaRPr/>
          </a:p>
        </p:txBody>
      </p:sp>
      <p:sp>
        <p:nvSpPr>
          <p:cNvPr id="823" name="Google Shape;823;p86"/>
          <p:cNvSpPr txBox="1"/>
          <p:nvPr/>
        </p:nvSpPr>
        <p:spPr>
          <a:xfrm>
            <a:off x="228600" y="4724400"/>
            <a:ext cx="8686800" cy="466725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190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rgbClr val="FFFF99"/>
                </a:solidFill>
                <a:latin typeface="Arial Narrow"/>
                <a:ea typeface="Arial Narrow"/>
                <a:cs typeface="Arial Narrow"/>
                <a:sym typeface="Arial Narrow"/>
              </a:rPr>
              <a:t>„ </a:t>
            </a:r>
            <a:r>
              <a:rPr b="1" i="0" lang="en-US" sz="2400" u="none">
                <a:solidFill>
                  <a:srgbClr val="FFFF99"/>
                </a:solidFill>
                <a:latin typeface="Arial"/>
                <a:ea typeface="Arial"/>
                <a:cs typeface="Arial"/>
                <a:sym typeface="Arial"/>
              </a:rPr>
              <a:t>Vyhlazení</a:t>
            </a:r>
            <a:r>
              <a:rPr b="1" i="0" lang="en-US" sz="2400" u="none">
                <a:solidFill>
                  <a:srgbClr val="FFFF99"/>
                </a:solidFill>
                <a:latin typeface="Arial Narrow"/>
                <a:ea typeface="Arial Narrow"/>
                <a:cs typeface="Arial Narrow"/>
                <a:sym typeface="Arial Narrow"/>
              </a:rPr>
              <a:t>“ Mesiáše!</a:t>
            </a:r>
            <a:endParaRPr/>
          </a:p>
        </p:txBody>
      </p:sp>
      <p:sp>
        <p:nvSpPr>
          <p:cNvPr id="824" name="Google Shape;824;p86"/>
          <p:cNvSpPr txBox="1"/>
          <p:nvPr/>
        </p:nvSpPr>
        <p:spPr>
          <a:xfrm>
            <a:off x="304800" y="0"/>
            <a:ext cx="83820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3200"/>
              <a:buFont typeface="Arial Black"/>
              <a:buNone/>
            </a:pPr>
            <a:r>
              <a:rPr b="0" i="0" lang="en-US" sz="3200" u="none">
                <a:solidFill>
                  <a:srgbClr val="CC3300"/>
                </a:solidFill>
                <a:latin typeface="Arial Black"/>
                <a:ea typeface="Arial Black"/>
                <a:cs typeface="Arial Black"/>
                <a:sym typeface="Arial Black"/>
              </a:rPr>
              <a:t>Proroctví o 70 týdnech</a:t>
            </a:r>
            <a:endParaRPr/>
          </a:p>
        </p:txBody>
      </p:sp>
      <p:grpSp>
        <p:nvGrpSpPr>
          <p:cNvPr id="825" name="Google Shape;825;p86"/>
          <p:cNvGrpSpPr/>
          <p:nvPr/>
        </p:nvGrpSpPr>
        <p:grpSpPr>
          <a:xfrm>
            <a:off x="0" y="609600"/>
            <a:ext cx="9067800" cy="3160712"/>
            <a:chOff x="76200" y="609600"/>
            <a:chExt cx="8991600" cy="3741737"/>
          </a:xfrm>
        </p:grpSpPr>
        <p:cxnSp>
          <p:nvCxnSpPr>
            <p:cNvPr id="826" name="Google Shape;826;p86"/>
            <p:cNvCxnSpPr/>
            <p:nvPr/>
          </p:nvCxnSpPr>
          <p:spPr>
            <a:xfrm>
              <a:off x="76200" y="4267200"/>
              <a:ext cx="8991600" cy="0"/>
            </a:xfrm>
            <a:prstGeom prst="straightConnector1">
              <a:avLst/>
            </a:prstGeom>
            <a:noFill/>
            <a:ln cap="flat" cmpd="sng" w="57150">
              <a:solidFill>
                <a:srgbClr val="FF33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827" name="Google Shape;827;p86"/>
            <p:cNvCxnSpPr/>
            <p:nvPr/>
          </p:nvCxnSpPr>
          <p:spPr>
            <a:xfrm>
              <a:off x="381000" y="685800"/>
              <a:ext cx="0" cy="3581400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828" name="Google Shape;828;p86"/>
            <p:cNvCxnSpPr/>
            <p:nvPr/>
          </p:nvCxnSpPr>
          <p:spPr>
            <a:xfrm>
              <a:off x="8915400" y="609600"/>
              <a:ext cx="0" cy="3581400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829" name="Google Shape;829;p86"/>
            <p:cNvSpPr txBox="1"/>
            <p:nvPr/>
          </p:nvSpPr>
          <p:spPr>
            <a:xfrm>
              <a:off x="479425" y="677862"/>
              <a:ext cx="184150" cy="5413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830" name="Google Shape;830;p86"/>
            <p:cNvCxnSpPr/>
            <p:nvPr/>
          </p:nvCxnSpPr>
          <p:spPr>
            <a:xfrm>
              <a:off x="609600" y="685800"/>
              <a:ext cx="73914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831" name="Google Shape;831;p86"/>
            <p:cNvSpPr txBox="1"/>
            <p:nvPr/>
          </p:nvSpPr>
          <p:spPr>
            <a:xfrm>
              <a:off x="381000" y="3810000"/>
              <a:ext cx="1676400" cy="541337"/>
            </a:xfrm>
            <a:prstGeom prst="rect">
              <a:avLst/>
            </a:prstGeom>
            <a:solidFill>
              <a:srgbClr val="8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66"/>
                </a:buClr>
                <a:buSzPts val="2400"/>
                <a:buFont typeface="Arial Narrow"/>
                <a:buNone/>
              </a:pPr>
              <a:r>
                <a:rPr b="1" i="0" lang="en-US" sz="2400" u="none">
                  <a:solidFill>
                    <a:srgbClr val="FFFF6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7 týdnů</a:t>
              </a:r>
              <a:endParaRPr/>
            </a:p>
          </p:txBody>
        </p:sp>
        <p:sp>
          <p:nvSpPr>
            <p:cNvPr id="832" name="Google Shape;832;p86"/>
            <p:cNvSpPr txBox="1"/>
            <p:nvPr/>
          </p:nvSpPr>
          <p:spPr>
            <a:xfrm>
              <a:off x="2057400" y="3810000"/>
              <a:ext cx="5562600" cy="54133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 Black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62 týdnů</a:t>
              </a:r>
              <a:endParaRPr/>
            </a:p>
          </p:txBody>
        </p:sp>
        <p:cxnSp>
          <p:nvCxnSpPr>
            <p:cNvPr id="833" name="Google Shape;833;p86"/>
            <p:cNvCxnSpPr/>
            <p:nvPr/>
          </p:nvCxnSpPr>
          <p:spPr>
            <a:xfrm>
              <a:off x="8305800" y="2743200"/>
              <a:ext cx="0" cy="1524000"/>
            </a:xfrm>
            <a:prstGeom prst="straightConnector1">
              <a:avLst/>
            </a:prstGeom>
            <a:noFill/>
            <a:ln cap="flat" cmpd="sng" w="762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834" name="Google Shape;834;p86"/>
            <p:cNvCxnSpPr/>
            <p:nvPr/>
          </p:nvCxnSpPr>
          <p:spPr>
            <a:xfrm>
              <a:off x="8001000" y="3124200"/>
              <a:ext cx="609600" cy="0"/>
            </a:xfrm>
            <a:prstGeom prst="straightConnector1">
              <a:avLst/>
            </a:prstGeom>
            <a:noFill/>
            <a:ln cap="flat" cmpd="sng" w="571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835" name="Google Shape;835;p86"/>
            <p:cNvSpPr txBox="1"/>
            <p:nvPr/>
          </p:nvSpPr>
          <p:spPr>
            <a:xfrm>
              <a:off x="457200" y="687387"/>
              <a:ext cx="8382000" cy="539750"/>
            </a:xfrm>
            <a:prstGeom prst="rect">
              <a:avLst/>
            </a:prstGeom>
            <a:solidFill>
              <a:srgbClr val="33CC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 Black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7 0     t ý d n ů</a:t>
              </a:r>
              <a:endParaRPr/>
            </a:p>
          </p:txBody>
        </p:sp>
        <p:sp>
          <p:nvSpPr>
            <p:cNvPr id="836" name="Google Shape;836;p86"/>
            <p:cNvSpPr txBox="1"/>
            <p:nvPr/>
          </p:nvSpPr>
          <p:spPr>
            <a:xfrm>
              <a:off x="457200" y="1219200"/>
              <a:ext cx="8382000" cy="51276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AF400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rgbClr val="FAF400"/>
                  </a:solidFill>
                  <a:latin typeface="Arial"/>
                  <a:ea typeface="Arial"/>
                  <a:cs typeface="Arial"/>
                  <a:sym typeface="Arial"/>
                </a:rPr>
                <a:t>70 x 7 dnů  =  </a:t>
              </a: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4  9  0</a:t>
              </a:r>
              <a:r>
                <a:rPr b="1" i="0" lang="en-US" sz="2800" u="none">
                  <a:solidFill>
                    <a:srgbClr val="FAF400"/>
                  </a:solidFill>
                  <a:latin typeface="Arial"/>
                  <a:ea typeface="Arial"/>
                  <a:cs typeface="Arial"/>
                  <a:sym typeface="Arial"/>
                </a:rPr>
                <a:t>    d n ů – l e t</a:t>
              </a:r>
              <a:endParaRPr/>
            </a:p>
          </p:txBody>
        </p:sp>
        <p:sp>
          <p:nvSpPr>
            <p:cNvPr id="837" name="Google Shape;837;p86"/>
            <p:cNvSpPr txBox="1"/>
            <p:nvPr/>
          </p:nvSpPr>
          <p:spPr>
            <a:xfrm>
              <a:off x="7620000" y="3810000"/>
              <a:ext cx="1295400" cy="541337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 Narrow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   1 týden</a:t>
              </a:r>
              <a:endParaRPr/>
            </a:p>
          </p:txBody>
        </p:sp>
        <p:sp>
          <p:nvSpPr>
            <p:cNvPr id="838" name="Google Shape;838;p86"/>
            <p:cNvSpPr txBox="1"/>
            <p:nvPr/>
          </p:nvSpPr>
          <p:spPr>
            <a:xfrm>
              <a:off x="609600" y="1828800"/>
              <a:ext cx="7467600" cy="5413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190500" lvl="0" marL="1905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0021"/>
                </a:buClr>
                <a:buSzPts val="2400"/>
                <a:buFont typeface="Arial Narrow"/>
                <a:buChar char="•"/>
              </a:pPr>
              <a:r>
                <a:rPr b="1" i="0" lang="en-US" sz="2400" u="none">
                  <a:solidFill>
                    <a:srgbClr val="A5002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Was sollte innerhalb der 70 Wochen geschehen? </a:t>
              </a:r>
              <a:r>
                <a:rPr b="1" i="0" lang="en-US" sz="2400" u="none">
                  <a:solidFill>
                    <a:schemeClr val="dk2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Dan. 9:24</a:t>
              </a:r>
              <a:endParaRPr/>
            </a:p>
          </p:txBody>
        </p:sp>
      </p:grpSp>
      <p:sp>
        <p:nvSpPr>
          <p:cNvPr id="839" name="Google Shape;839;p86"/>
          <p:cNvSpPr txBox="1"/>
          <p:nvPr/>
        </p:nvSpPr>
        <p:spPr>
          <a:xfrm>
            <a:off x="609600" y="2590800"/>
            <a:ext cx="7315200" cy="5191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190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Byla to původní Boží vůle?</a:t>
            </a:r>
            <a:endParaRPr/>
          </a:p>
        </p:txBody>
      </p:sp>
      <p:sp>
        <p:nvSpPr>
          <p:cNvPr id="840" name="Google Shape;840;p86"/>
          <p:cNvSpPr txBox="1"/>
          <p:nvPr/>
        </p:nvSpPr>
        <p:spPr>
          <a:xfrm>
            <a:off x="228600" y="4267200"/>
            <a:ext cx="8686800" cy="466725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190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Příchod </a:t>
            </a:r>
            <a:r>
              <a:rPr b="1" i="0" lang="en-US" sz="2400" u="sng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nějakého</a:t>
            </a:r>
            <a:r>
              <a:rPr b="1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 pomazaného!    Proč teprve po 400 letech?            </a:t>
            </a:r>
            <a:endParaRPr/>
          </a:p>
        </p:txBody>
      </p:sp>
      <p:sp>
        <p:nvSpPr>
          <p:cNvPr id="841" name="Google Shape;841;p86"/>
          <p:cNvSpPr txBox="1"/>
          <p:nvPr/>
        </p:nvSpPr>
        <p:spPr>
          <a:xfrm>
            <a:off x="228600" y="3810000"/>
            <a:ext cx="8686800" cy="466725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190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rgbClr val="FFFF99"/>
                </a:solidFill>
                <a:latin typeface="Arial Narrow"/>
                <a:ea typeface="Arial Narrow"/>
                <a:cs typeface="Arial Narrow"/>
                <a:sym typeface="Arial Narrow"/>
              </a:rPr>
              <a:t>Znovuvystavění Jeruzaléma v období soužení!  </a:t>
            </a:r>
            <a:r>
              <a:rPr b="1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Proč a k čemu?</a:t>
            </a:r>
            <a:endParaRPr/>
          </a:p>
        </p:txBody>
      </p:sp>
      <p:sp>
        <p:nvSpPr>
          <p:cNvPr id="842" name="Google Shape;842;p86"/>
          <p:cNvSpPr txBox="1"/>
          <p:nvPr/>
        </p:nvSpPr>
        <p:spPr>
          <a:xfrm>
            <a:off x="6300787" y="3810000"/>
            <a:ext cx="2614612" cy="457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Viz Iz 60,10-12</a:t>
            </a:r>
            <a:endParaRPr/>
          </a:p>
        </p:txBody>
      </p:sp>
      <p:sp>
        <p:nvSpPr>
          <p:cNvPr id="843" name="Google Shape;843;p86"/>
          <p:cNvSpPr txBox="1"/>
          <p:nvPr/>
        </p:nvSpPr>
        <p:spPr>
          <a:xfrm>
            <a:off x="4343400" y="4757737"/>
            <a:ext cx="4572000" cy="4206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Byla to Boží vůle a plán?</a:t>
            </a:r>
            <a:endParaRPr/>
          </a:p>
        </p:txBody>
      </p:sp>
      <p:sp>
        <p:nvSpPr>
          <p:cNvPr id="844" name="Google Shape;844;p86"/>
          <p:cNvSpPr txBox="1"/>
          <p:nvPr/>
        </p:nvSpPr>
        <p:spPr>
          <a:xfrm>
            <a:off x="228600" y="5181600"/>
            <a:ext cx="8686800" cy="466725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190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Ukončení svazku </a:t>
            </a:r>
            <a:r>
              <a:rPr b="1" i="0" lang="en-US" sz="2400" u="sng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jen</a:t>
            </a:r>
            <a:r>
              <a:rPr b="1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 na jeden týden – proč</a:t>
            </a:r>
            <a:r>
              <a:rPr b="1" i="0" lang="en-US" sz="2400" u="none">
                <a:solidFill>
                  <a:srgbClr val="FFFF99"/>
                </a:solidFill>
                <a:latin typeface="Arial Narrow"/>
                <a:ea typeface="Arial Narrow"/>
                <a:cs typeface="Arial Narrow"/>
                <a:sym typeface="Arial Narrow"/>
              </a:rPr>
              <a:t>?</a:t>
            </a:r>
            <a:r>
              <a:rPr b="1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  Ez 36,22-26</a:t>
            </a:r>
            <a:endParaRPr/>
          </a:p>
        </p:txBody>
      </p:sp>
      <p:sp>
        <p:nvSpPr>
          <p:cNvPr id="845" name="Google Shape;845;p86"/>
          <p:cNvSpPr txBox="1"/>
          <p:nvPr/>
        </p:nvSpPr>
        <p:spPr>
          <a:xfrm>
            <a:off x="228600" y="5943600"/>
            <a:ext cx="8686800" cy="466725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190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Znovuzničení Jeruzaléma – proč?</a:t>
            </a:r>
            <a:endParaRPr/>
          </a:p>
        </p:txBody>
      </p:sp>
      <p:sp>
        <p:nvSpPr>
          <p:cNvPr id="846" name="Google Shape;846;p86"/>
          <p:cNvSpPr txBox="1"/>
          <p:nvPr/>
        </p:nvSpPr>
        <p:spPr>
          <a:xfrm>
            <a:off x="4876800" y="5619750"/>
            <a:ext cx="4038600" cy="32385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War das so vorgesehen? </a:t>
            </a:r>
            <a:endParaRPr/>
          </a:p>
        </p:txBody>
      </p:sp>
      <p:sp>
        <p:nvSpPr>
          <p:cNvPr id="847" name="Google Shape;847;p86"/>
          <p:cNvSpPr txBox="1"/>
          <p:nvPr/>
        </p:nvSpPr>
        <p:spPr>
          <a:xfrm>
            <a:off x="4876800" y="5619750"/>
            <a:ext cx="4038600" cy="287337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 Narrow"/>
              <a:buNone/>
            </a:pPr>
            <a:r>
              <a:rPr b="0" i="0" lang="en-US" sz="20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Mal 3,1-5; Zach 14,16-21</a:t>
            </a:r>
            <a:r>
              <a:rPr b="0" i="0" lang="en-US" sz="20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; Iz </a:t>
            </a:r>
            <a:r>
              <a:rPr b="0" i="0" lang="en-US" sz="20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66,19f </a:t>
            </a:r>
            <a:endParaRPr/>
          </a:p>
        </p:txBody>
      </p:sp>
      <p:sp>
        <p:nvSpPr>
          <p:cNvPr id="848" name="Google Shape;848;p86"/>
          <p:cNvSpPr txBox="1"/>
          <p:nvPr/>
        </p:nvSpPr>
        <p:spPr>
          <a:xfrm>
            <a:off x="5257800" y="6019800"/>
            <a:ext cx="3657600" cy="3365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 Narrow"/>
              <a:buNone/>
            </a:pPr>
            <a:r>
              <a:rPr b="1" i="0" lang="en-US" sz="20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Jer 31,38f; </a:t>
            </a:r>
            <a:r>
              <a:rPr b="1" i="0" lang="en-US" sz="20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Ag 2,4-9;</a:t>
            </a:r>
            <a:r>
              <a:rPr b="1" i="0" lang="en-US" sz="20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 Luk 19,41f</a:t>
            </a:r>
            <a:endParaRPr/>
          </a:p>
        </p:txBody>
      </p:sp>
      <p:sp>
        <p:nvSpPr>
          <p:cNvPr id="849" name="Google Shape;849;p86"/>
          <p:cNvSpPr txBox="1"/>
          <p:nvPr/>
        </p:nvSpPr>
        <p:spPr>
          <a:xfrm>
            <a:off x="228600" y="6400800"/>
            <a:ext cx="8686800" cy="3937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1905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Narrow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Válka a zpustošení Jeruzaléma až do konce!   </a:t>
            </a:r>
            <a:r>
              <a:rPr b="1" i="0" lang="en-US" sz="2400" u="none">
                <a:solidFill>
                  <a:srgbClr val="FFFF99"/>
                </a:solidFill>
                <a:latin typeface="Arial Narrow"/>
                <a:ea typeface="Arial Narrow"/>
                <a:cs typeface="Arial Narrow"/>
                <a:sym typeface="Arial Narrow"/>
              </a:rPr>
              <a:t>Ale proč?</a:t>
            </a:r>
            <a:endParaRPr/>
          </a:p>
        </p:txBody>
      </p:sp>
      <p:sp>
        <p:nvSpPr>
          <p:cNvPr id="850" name="Google Shape;850;p86"/>
          <p:cNvSpPr txBox="1"/>
          <p:nvPr/>
        </p:nvSpPr>
        <p:spPr>
          <a:xfrm>
            <a:off x="609600" y="1600200"/>
            <a:ext cx="7315200" cy="9461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190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Jaké další události by se odehrály během 70 týdnů? Dan 9,25–26</a:t>
            </a:r>
            <a:endParaRPr/>
          </a:p>
        </p:txBody>
      </p:sp>
      <p:sp>
        <p:nvSpPr>
          <p:cNvPr id="851" name="Google Shape;851;p86"/>
          <p:cNvSpPr txBox="1"/>
          <p:nvPr/>
        </p:nvSpPr>
        <p:spPr>
          <a:xfrm>
            <a:off x="4343400" y="4303712"/>
            <a:ext cx="4572000" cy="420687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Cíl: </a:t>
            </a:r>
            <a:r>
              <a:rPr b="0" i="0" lang="en-US" sz="20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Jer 23,5-6;  Ez 34,23f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855" name="Shape 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6" name="Google Shape;856;p87"/>
          <p:cNvGrpSpPr/>
          <p:nvPr/>
        </p:nvGrpSpPr>
        <p:grpSpPr>
          <a:xfrm>
            <a:off x="6858000" y="1143000"/>
            <a:ext cx="1371600" cy="1624013"/>
            <a:chOff x="6858000" y="661987"/>
            <a:chExt cx="1371600" cy="1624013"/>
          </a:xfrm>
        </p:grpSpPr>
        <p:sp>
          <p:nvSpPr>
            <p:cNvPr id="857" name="Google Shape;857;p87"/>
            <p:cNvSpPr txBox="1"/>
            <p:nvPr/>
          </p:nvSpPr>
          <p:spPr>
            <a:xfrm>
              <a:off x="7467600" y="1819275"/>
              <a:ext cx="762000" cy="466725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539</a:t>
              </a:r>
              <a:endParaRPr/>
            </a:p>
          </p:txBody>
        </p:sp>
        <p:sp>
          <p:nvSpPr>
            <p:cNvPr id="858" name="Google Shape;858;p87"/>
            <p:cNvSpPr txBox="1"/>
            <p:nvPr/>
          </p:nvSpPr>
          <p:spPr>
            <a:xfrm>
              <a:off x="6858000" y="661987"/>
              <a:ext cx="1295400" cy="1108075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 Narrow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Balsazar</a:t>
              </a:r>
              <a:endParaRPr/>
            </a:p>
            <a:p>
              <a:pPr indent="0" lvl="0" marL="0" marR="0" rtl="0" algn="ctr">
                <a:lnSpc>
                  <a:spcPct val="100000"/>
                </a:lnSpc>
                <a:spcBef>
                  <a:spcPts val="1400"/>
                </a:spcBef>
                <a:spcAft>
                  <a:spcPts val="0"/>
                </a:spcAft>
                <a:buClr>
                  <a:srgbClr val="FFFF00"/>
                </a:buClr>
                <a:buSzPts val="2800"/>
                <a:buFont typeface="Arial Narrow"/>
                <a:buNone/>
              </a:pPr>
              <a:r>
                <a:rPr b="1" i="0" lang="en-US" sz="2800" u="none">
                  <a:solidFill>
                    <a:srgbClr val="FFFF00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Dan 5</a:t>
              </a:r>
              <a:endParaRPr/>
            </a:p>
          </p:txBody>
        </p:sp>
      </p:grpSp>
      <p:grpSp>
        <p:nvGrpSpPr>
          <p:cNvPr id="859" name="Google Shape;859;p87"/>
          <p:cNvGrpSpPr/>
          <p:nvPr/>
        </p:nvGrpSpPr>
        <p:grpSpPr>
          <a:xfrm>
            <a:off x="7239000" y="1143000"/>
            <a:ext cx="1371600" cy="1624013"/>
            <a:chOff x="6858000" y="661987"/>
            <a:chExt cx="1371600" cy="1624013"/>
          </a:xfrm>
        </p:grpSpPr>
        <p:sp>
          <p:nvSpPr>
            <p:cNvPr id="860" name="Google Shape;860;p87"/>
            <p:cNvSpPr txBox="1"/>
            <p:nvPr/>
          </p:nvSpPr>
          <p:spPr>
            <a:xfrm>
              <a:off x="7467600" y="1819275"/>
              <a:ext cx="762000" cy="466725"/>
            </a:xfrm>
            <a:prstGeom prst="rect">
              <a:avLst/>
            </a:prstGeom>
            <a:solidFill>
              <a:srgbClr val="9900CC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538</a:t>
              </a:r>
              <a:endParaRPr/>
            </a:p>
          </p:txBody>
        </p:sp>
        <p:sp>
          <p:nvSpPr>
            <p:cNvPr id="861" name="Google Shape;861;p87"/>
            <p:cNvSpPr txBox="1"/>
            <p:nvPr/>
          </p:nvSpPr>
          <p:spPr>
            <a:xfrm>
              <a:off x="6858000" y="661987"/>
              <a:ext cx="1295400" cy="1108075"/>
            </a:xfrm>
            <a:prstGeom prst="rect">
              <a:avLst/>
            </a:prstGeom>
            <a:solidFill>
              <a:srgbClr val="9900CC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 Narrow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Lví jáma</a:t>
              </a:r>
              <a:endParaRPr/>
            </a:p>
            <a:p>
              <a:pPr indent="0" lvl="0" marL="0" marR="0" rtl="0" algn="ctr">
                <a:lnSpc>
                  <a:spcPct val="100000"/>
                </a:lnSpc>
                <a:spcBef>
                  <a:spcPts val="140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 Narrow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Dan 5</a:t>
              </a:r>
              <a:endParaRPr/>
            </a:p>
          </p:txBody>
        </p:sp>
      </p:grpSp>
      <p:grpSp>
        <p:nvGrpSpPr>
          <p:cNvPr id="862" name="Google Shape;862;p87"/>
          <p:cNvGrpSpPr/>
          <p:nvPr/>
        </p:nvGrpSpPr>
        <p:grpSpPr>
          <a:xfrm>
            <a:off x="2971800" y="990600"/>
            <a:ext cx="2362200" cy="2933700"/>
            <a:chOff x="2971800" y="533400"/>
            <a:chExt cx="2362200" cy="2933700"/>
          </a:xfrm>
        </p:grpSpPr>
        <p:sp>
          <p:nvSpPr>
            <p:cNvPr id="863" name="Google Shape;863;p87"/>
            <p:cNvSpPr txBox="1"/>
            <p:nvPr/>
          </p:nvSpPr>
          <p:spPr>
            <a:xfrm>
              <a:off x="3352800" y="533400"/>
              <a:ext cx="1981200" cy="1554162"/>
            </a:xfrm>
            <a:prstGeom prst="rect">
              <a:avLst/>
            </a:prstGeom>
            <a:solidFill>
              <a:srgbClr val="5F5F5F"/>
            </a:solidFill>
            <a:ln cap="flat" cmpd="sng" w="38100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Zničení Jeruzalému + chrámu</a:t>
              </a:r>
              <a:endParaRPr/>
            </a:p>
          </p:txBody>
        </p:sp>
        <p:sp>
          <p:nvSpPr>
            <p:cNvPr id="864" name="Google Shape;864;p87"/>
            <p:cNvSpPr txBox="1"/>
            <p:nvPr/>
          </p:nvSpPr>
          <p:spPr>
            <a:xfrm>
              <a:off x="2971800" y="2971800"/>
              <a:ext cx="762000" cy="495300"/>
            </a:xfrm>
            <a:prstGeom prst="rect">
              <a:avLst/>
            </a:prstGeom>
            <a:solidFill>
              <a:srgbClr val="5F5F5F"/>
            </a:solidFill>
            <a:ln cap="flat" cmpd="sng" w="38100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586</a:t>
              </a:r>
              <a:endParaRPr/>
            </a:p>
          </p:txBody>
        </p:sp>
        <p:cxnSp>
          <p:nvCxnSpPr>
            <p:cNvPr id="865" name="Google Shape;865;p87"/>
            <p:cNvCxnSpPr/>
            <p:nvPr/>
          </p:nvCxnSpPr>
          <p:spPr>
            <a:xfrm rot="10800000">
              <a:off x="3657600" y="2057400"/>
              <a:ext cx="0" cy="914400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866" name="Google Shape;866;p87"/>
          <p:cNvGrpSpPr/>
          <p:nvPr/>
        </p:nvGrpSpPr>
        <p:grpSpPr>
          <a:xfrm>
            <a:off x="1676400" y="981075"/>
            <a:ext cx="1600200" cy="2905125"/>
            <a:chOff x="1676400" y="533400"/>
            <a:chExt cx="1600200" cy="2905125"/>
          </a:xfrm>
        </p:grpSpPr>
        <p:grpSp>
          <p:nvGrpSpPr>
            <p:cNvPr id="867" name="Google Shape;867;p87"/>
            <p:cNvGrpSpPr/>
            <p:nvPr/>
          </p:nvGrpSpPr>
          <p:grpSpPr>
            <a:xfrm>
              <a:off x="1676400" y="533400"/>
              <a:ext cx="1600200" cy="2514600"/>
              <a:chOff x="1828800" y="533400"/>
              <a:chExt cx="1600200" cy="2514600"/>
            </a:xfrm>
          </p:grpSpPr>
          <p:sp>
            <p:nvSpPr>
              <p:cNvPr id="868" name="Google Shape;868;p87"/>
              <p:cNvSpPr txBox="1"/>
              <p:nvPr/>
            </p:nvSpPr>
            <p:spPr>
              <a:xfrm>
                <a:off x="1828800" y="533400"/>
                <a:ext cx="1600200" cy="1562100"/>
              </a:xfrm>
              <a:prstGeom prst="rect">
                <a:avLst/>
              </a:prstGeom>
              <a:solidFill>
                <a:schemeClr val="lt1"/>
              </a:solidFill>
              <a:ln cap="flat" cmpd="sng" w="9525">
                <a:solidFill>
                  <a:srgbClr val="CC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400"/>
                  <a:buFont typeface="Arial"/>
                  <a:buNone/>
                </a:pPr>
                <a:r>
                  <a:rPr b="1" i="0" lang="en-US" sz="24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2. </a:t>
                </a:r>
                <a:endParaRPr/>
              </a:p>
              <a:p>
                <a:pPr indent="0" lvl="0" marL="0" marR="0" rtl="0" algn="ctr">
                  <a:lnSpc>
                    <a:spcPct val="100000"/>
                  </a:lnSpc>
                  <a:spcBef>
                    <a:spcPts val="1200"/>
                  </a:spcBef>
                  <a:spcAft>
                    <a:spcPts val="0"/>
                  </a:spcAft>
                  <a:buClr>
                    <a:schemeClr val="dk1"/>
                  </a:buClr>
                  <a:buSzPts val="2400"/>
                  <a:buFont typeface="Arial"/>
                  <a:buNone/>
                </a:pPr>
                <a:r>
                  <a:rPr b="1" i="0" lang="en-US" sz="24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Zajetí</a:t>
                </a:r>
                <a:endParaRPr/>
              </a:p>
              <a:p>
                <a:pPr indent="0" lvl="0" marL="0" marR="0" rtl="0" algn="ctr">
                  <a:lnSpc>
                    <a:spcPct val="100000"/>
                  </a:lnSpc>
                  <a:spcBef>
                    <a:spcPts val="1200"/>
                  </a:spcBef>
                  <a:spcAft>
                    <a:spcPts val="0"/>
                  </a:spcAft>
                  <a:buClr>
                    <a:schemeClr val="dk1"/>
                  </a:buClr>
                  <a:buSzPts val="2400"/>
                  <a:buFont typeface="Arial"/>
                  <a:buNone/>
                </a:pPr>
                <a:r>
                  <a:rPr b="1" i="0" lang="en-US" sz="24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Ezechiele</a:t>
                </a:r>
                <a:endParaRPr/>
              </a:p>
            </p:txBody>
          </p:sp>
          <p:cxnSp>
            <p:nvCxnSpPr>
              <p:cNvPr id="869" name="Google Shape;869;p87"/>
              <p:cNvCxnSpPr/>
              <p:nvPr/>
            </p:nvCxnSpPr>
            <p:spPr>
              <a:xfrm>
                <a:off x="2362200" y="2286000"/>
                <a:ext cx="0" cy="762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</p:grpSp>
        <p:sp>
          <p:nvSpPr>
            <p:cNvPr id="870" name="Google Shape;870;p87"/>
            <p:cNvSpPr txBox="1"/>
            <p:nvPr/>
          </p:nvSpPr>
          <p:spPr>
            <a:xfrm>
              <a:off x="1981200" y="2971800"/>
              <a:ext cx="762000" cy="466725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596</a:t>
              </a:r>
              <a:endParaRPr/>
            </a:p>
          </p:txBody>
        </p:sp>
      </p:grpSp>
      <p:sp>
        <p:nvSpPr>
          <p:cNvPr id="871" name="Google Shape;871;p87"/>
          <p:cNvSpPr txBox="1"/>
          <p:nvPr/>
        </p:nvSpPr>
        <p:spPr>
          <a:xfrm>
            <a:off x="0" y="0"/>
            <a:ext cx="9144000" cy="6969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 Narrow"/>
              <a:buNone/>
            </a:pPr>
            <a:r>
              <a:rPr b="1" i="0" lang="en-US" sz="36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Politické poměry v Danielově době </a:t>
            </a:r>
            <a:endParaRPr/>
          </a:p>
        </p:txBody>
      </p:sp>
      <p:sp>
        <p:nvSpPr>
          <p:cNvPr id="872" name="Google Shape;872;p87"/>
          <p:cNvSpPr txBox="1"/>
          <p:nvPr/>
        </p:nvSpPr>
        <p:spPr>
          <a:xfrm>
            <a:off x="304800" y="2824162"/>
            <a:ext cx="8534400" cy="528637"/>
          </a:xfrm>
          <a:prstGeom prst="rect">
            <a:avLst/>
          </a:prstGeom>
          <a:solidFill>
            <a:srgbClr val="CC0000"/>
          </a:solidFill>
          <a:ln cap="flat" cmpd="sng" w="9525">
            <a:solidFill>
              <a:srgbClr val="CC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  0   r o k ů</a:t>
            </a:r>
            <a:endParaRPr/>
          </a:p>
        </p:txBody>
      </p:sp>
      <p:grpSp>
        <p:nvGrpSpPr>
          <p:cNvPr id="873" name="Google Shape;873;p87"/>
          <p:cNvGrpSpPr/>
          <p:nvPr/>
        </p:nvGrpSpPr>
        <p:grpSpPr>
          <a:xfrm>
            <a:off x="0" y="1017587"/>
            <a:ext cx="1600200" cy="2792412"/>
            <a:chOff x="0" y="609600"/>
            <a:chExt cx="1600200" cy="2792412"/>
          </a:xfrm>
        </p:grpSpPr>
        <p:sp>
          <p:nvSpPr>
            <p:cNvPr id="874" name="Google Shape;874;p87"/>
            <p:cNvSpPr txBox="1"/>
            <p:nvPr/>
          </p:nvSpPr>
          <p:spPr>
            <a:xfrm>
              <a:off x="0" y="609600"/>
              <a:ext cx="1600200" cy="1781175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1. 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120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Zajetí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1200"/>
                </a:spcBef>
                <a:spcAft>
                  <a:spcPts val="0"/>
                </a:spcAft>
                <a:buClr>
                  <a:schemeClr val="accent2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Daniele a přátel</a:t>
              </a:r>
              <a:endParaRPr/>
            </a:p>
          </p:txBody>
        </p:sp>
        <p:sp>
          <p:nvSpPr>
            <p:cNvPr id="875" name="Google Shape;875;p87"/>
            <p:cNvSpPr txBox="1"/>
            <p:nvPr/>
          </p:nvSpPr>
          <p:spPr>
            <a:xfrm>
              <a:off x="0" y="2971800"/>
              <a:ext cx="914400" cy="430212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606</a:t>
              </a:r>
              <a:endParaRPr/>
            </a:p>
          </p:txBody>
        </p:sp>
        <p:cxnSp>
          <p:nvCxnSpPr>
            <p:cNvPr id="876" name="Google Shape;876;p87"/>
            <p:cNvCxnSpPr/>
            <p:nvPr/>
          </p:nvCxnSpPr>
          <p:spPr>
            <a:xfrm>
              <a:off x="304800" y="2362200"/>
              <a:ext cx="0" cy="6096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877" name="Google Shape;877;p87"/>
          <p:cNvGrpSpPr/>
          <p:nvPr/>
        </p:nvGrpSpPr>
        <p:grpSpPr>
          <a:xfrm>
            <a:off x="4953000" y="3427412"/>
            <a:ext cx="1143000" cy="1982787"/>
            <a:chOff x="4953000" y="2971800"/>
            <a:chExt cx="1143000" cy="1982787"/>
          </a:xfrm>
        </p:grpSpPr>
        <p:sp>
          <p:nvSpPr>
            <p:cNvPr id="878" name="Google Shape;878;p87"/>
            <p:cNvSpPr txBox="1"/>
            <p:nvPr/>
          </p:nvSpPr>
          <p:spPr>
            <a:xfrm>
              <a:off x="5105400" y="2971800"/>
              <a:ext cx="762000" cy="466725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569</a:t>
              </a:r>
              <a:endParaRPr/>
            </a:p>
          </p:txBody>
        </p:sp>
        <p:sp>
          <p:nvSpPr>
            <p:cNvPr id="879" name="Google Shape;879;p87"/>
            <p:cNvSpPr txBox="1"/>
            <p:nvPr/>
          </p:nvSpPr>
          <p:spPr>
            <a:xfrm>
              <a:off x="4953000" y="3429000"/>
              <a:ext cx="1143000" cy="1525587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Šílen-ství </a:t>
              </a: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Dan 4</a:t>
              </a:r>
              <a:endParaRPr/>
            </a:p>
          </p:txBody>
        </p:sp>
      </p:grpSp>
      <p:grpSp>
        <p:nvGrpSpPr>
          <p:cNvPr id="880" name="Google Shape;880;p87"/>
          <p:cNvGrpSpPr/>
          <p:nvPr/>
        </p:nvGrpSpPr>
        <p:grpSpPr>
          <a:xfrm>
            <a:off x="685800" y="3381375"/>
            <a:ext cx="1676400" cy="1511300"/>
            <a:chOff x="0" y="3163887"/>
            <a:chExt cx="1981200" cy="1511300"/>
          </a:xfrm>
        </p:grpSpPr>
        <p:sp>
          <p:nvSpPr>
            <p:cNvPr id="881" name="Google Shape;881;p87"/>
            <p:cNvSpPr txBox="1"/>
            <p:nvPr/>
          </p:nvSpPr>
          <p:spPr>
            <a:xfrm>
              <a:off x="0" y="3660775"/>
              <a:ext cx="1981200" cy="1014412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Sen z </a:t>
              </a:r>
              <a:endParaRPr/>
            </a:p>
            <a:p>
              <a:pPr indent="0" lvl="0" marL="0" marR="0" rtl="0" algn="ctr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Dan 2</a:t>
              </a:r>
              <a:endParaRPr/>
            </a:p>
          </p:txBody>
        </p:sp>
        <p:sp>
          <p:nvSpPr>
            <p:cNvPr id="882" name="Google Shape;882;p87"/>
            <p:cNvSpPr txBox="1"/>
            <p:nvPr/>
          </p:nvSpPr>
          <p:spPr>
            <a:xfrm>
              <a:off x="381000" y="3163887"/>
              <a:ext cx="914400" cy="466725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604</a:t>
              </a:r>
              <a:endParaRPr/>
            </a:p>
          </p:txBody>
        </p:sp>
      </p:grpSp>
      <p:grpSp>
        <p:nvGrpSpPr>
          <p:cNvPr id="883" name="Google Shape;883;p87"/>
          <p:cNvGrpSpPr/>
          <p:nvPr/>
        </p:nvGrpSpPr>
        <p:grpSpPr>
          <a:xfrm>
            <a:off x="3657600" y="3427412"/>
            <a:ext cx="1219200" cy="1508125"/>
            <a:chOff x="3505200" y="2971800"/>
            <a:chExt cx="1219200" cy="1508125"/>
          </a:xfrm>
        </p:grpSpPr>
        <p:sp>
          <p:nvSpPr>
            <p:cNvPr id="884" name="Google Shape;884;p87"/>
            <p:cNvSpPr txBox="1"/>
            <p:nvPr/>
          </p:nvSpPr>
          <p:spPr>
            <a:xfrm>
              <a:off x="3810000" y="2971800"/>
              <a:ext cx="703262" cy="466725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580</a:t>
              </a:r>
              <a:endParaRPr/>
            </a:p>
          </p:txBody>
        </p:sp>
        <p:sp>
          <p:nvSpPr>
            <p:cNvPr id="885" name="Google Shape;885;p87"/>
            <p:cNvSpPr txBox="1"/>
            <p:nvPr/>
          </p:nvSpPr>
          <p:spPr>
            <a:xfrm>
              <a:off x="3505200" y="3429000"/>
              <a:ext cx="1219200" cy="1050925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Socha    </a:t>
              </a: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Dan 3</a:t>
              </a: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endParaRPr/>
            </a:p>
          </p:txBody>
        </p:sp>
      </p:grpSp>
      <p:grpSp>
        <p:nvGrpSpPr>
          <p:cNvPr id="886" name="Google Shape;886;p87"/>
          <p:cNvGrpSpPr/>
          <p:nvPr/>
        </p:nvGrpSpPr>
        <p:grpSpPr>
          <a:xfrm>
            <a:off x="6172200" y="3417887"/>
            <a:ext cx="1447800" cy="1992312"/>
            <a:chOff x="6172200" y="2962275"/>
            <a:chExt cx="1447800" cy="1992312"/>
          </a:xfrm>
        </p:grpSpPr>
        <p:sp>
          <p:nvSpPr>
            <p:cNvPr id="887" name="Google Shape;887;p87"/>
            <p:cNvSpPr txBox="1"/>
            <p:nvPr/>
          </p:nvSpPr>
          <p:spPr>
            <a:xfrm>
              <a:off x="6248400" y="2962275"/>
              <a:ext cx="762000" cy="466725"/>
            </a:xfrm>
            <a:prstGeom prst="rect">
              <a:avLst/>
            </a:prstGeom>
            <a:solidFill>
              <a:srgbClr val="669900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550</a:t>
              </a:r>
              <a:endParaRPr/>
            </a:p>
          </p:txBody>
        </p:sp>
        <p:sp>
          <p:nvSpPr>
            <p:cNvPr id="888" name="Google Shape;888;p87"/>
            <p:cNvSpPr txBox="1"/>
            <p:nvPr/>
          </p:nvSpPr>
          <p:spPr>
            <a:xfrm>
              <a:off x="6172200" y="3429000"/>
              <a:ext cx="1447800" cy="1525587"/>
            </a:xfrm>
            <a:prstGeom prst="rect">
              <a:avLst/>
            </a:prstGeom>
            <a:solidFill>
              <a:srgbClr val="669900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Vidění z </a:t>
              </a: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Daniele 8</a:t>
              </a:r>
              <a:endParaRPr/>
            </a:p>
          </p:txBody>
        </p:sp>
      </p:grpSp>
      <p:grpSp>
        <p:nvGrpSpPr>
          <p:cNvPr id="889" name="Google Shape;889;p87"/>
          <p:cNvGrpSpPr/>
          <p:nvPr/>
        </p:nvGrpSpPr>
        <p:grpSpPr>
          <a:xfrm>
            <a:off x="7696200" y="3417887"/>
            <a:ext cx="1524000" cy="1992312"/>
            <a:chOff x="7696200" y="2962275"/>
            <a:chExt cx="1524000" cy="1992312"/>
          </a:xfrm>
        </p:grpSpPr>
        <p:sp>
          <p:nvSpPr>
            <p:cNvPr id="890" name="Google Shape;890;p87"/>
            <p:cNvSpPr txBox="1"/>
            <p:nvPr/>
          </p:nvSpPr>
          <p:spPr>
            <a:xfrm>
              <a:off x="7772400" y="3429000"/>
              <a:ext cx="1447800" cy="1525587"/>
            </a:xfrm>
            <a:prstGeom prst="rect">
              <a:avLst/>
            </a:prstGeom>
            <a:solidFill>
              <a:srgbClr val="669900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Vision von Daniel 9</a:t>
              </a:r>
              <a:endParaRPr/>
            </a:p>
          </p:txBody>
        </p:sp>
        <p:sp>
          <p:nvSpPr>
            <p:cNvPr id="891" name="Google Shape;891;p87"/>
            <p:cNvSpPr txBox="1"/>
            <p:nvPr/>
          </p:nvSpPr>
          <p:spPr>
            <a:xfrm>
              <a:off x="7696200" y="3429000"/>
              <a:ext cx="1447800" cy="1525587"/>
            </a:xfrm>
            <a:prstGeom prst="rect">
              <a:avLst/>
            </a:prstGeom>
            <a:solidFill>
              <a:srgbClr val="669900"/>
            </a:solidFill>
            <a:ln cap="flat" cmpd="sng" w="95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Vidění z </a:t>
              </a: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Daniele 9</a:t>
              </a:r>
              <a:endParaRPr/>
            </a:p>
          </p:txBody>
        </p:sp>
        <p:sp>
          <p:nvSpPr>
            <p:cNvPr id="892" name="Google Shape;892;p87"/>
            <p:cNvSpPr txBox="1"/>
            <p:nvPr/>
          </p:nvSpPr>
          <p:spPr>
            <a:xfrm>
              <a:off x="8077200" y="2962275"/>
              <a:ext cx="762000" cy="466725"/>
            </a:xfrm>
            <a:prstGeom prst="rect">
              <a:avLst/>
            </a:prstGeom>
            <a:solidFill>
              <a:srgbClr val="669900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538</a:t>
              </a:r>
              <a:endParaRPr/>
            </a:p>
          </p:txBody>
        </p:sp>
      </p:grpSp>
      <p:grpSp>
        <p:nvGrpSpPr>
          <p:cNvPr id="893" name="Google Shape;893;p87"/>
          <p:cNvGrpSpPr/>
          <p:nvPr/>
        </p:nvGrpSpPr>
        <p:grpSpPr>
          <a:xfrm>
            <a:off x="5486400" y="1149350"/>
            <a:ext cx="1447800" cy="1593850"/>
            <a:chOff x="5486400" y="701675"/>
            <a:chExt cx="1447800" cy="1593850"/>
          </a:xfrm>
        </p:grpSpPr>
        <p:sp>
          <p:nvSpPr>
            <p:cNvPr id="894" name="Google Shape;894;p87"/>
            <p:cNvSpPr txBox="1"/>
            <p:nvPr/>
          </p:nvSpPr>
          <p:spPr>
            <a:xfrm>
              <a:off x="5486400" y="701675"/>
              <a:ext cx="1447800" cy="1050925"/>
            </a:xfrm>
            <a:prstGeom prst="rect">
              <a:avLst/>
            </a:prstGeom>
            <a:solidFill>
              <a:srgbClr val="669900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Vidění </a:t>
              </a: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Daniel 7</a:t>
              </a:r>
              <a:endParaRPr/>
            </a:p>
          </p:txBody>
        </p:sp>
        <p:sp>
          <p:nvSpPr>
            <p:cNvPr id="895" name="Google Shape;895;p87"/>
            <p:cNvSpPr txBox="1"/>
            <p:nvPr/>
          </p:nvSpPr>
          <p:spPr>
            <a:xfrm>
              <a:off x="5715000" y="1828800"/>
              <a:ext cx="762000" cy="466725"/>
            </a:xfrm>
            <a:prstGeom prst="rect">
              <a:avLst/>
            </a:prstGeom>
            <a:solidFill>
              <a:srgbClr val="669900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553</a:t>
              </a:r>
              <a:endParaRPr/>
            </a:p>
          </p:txBody>
        </p:sp>
      </p:grpSp>
      <p:grpSp>
        <p:nvGrpSpPr>
          <p:cNvPr id="896" name="Google Shape;896;p87"/>
          <p:cNvGrpSpPr/>
          <p:nvPr/>
        </p:nvGrpSpPr>
        <p:grpSpPr>
          <a:xfrm>
            <a:off x="8077200" y="762000"/>
            <a:ext cx="1066800" cy="1990725"/>
            <a:chOff x="8077200" y="685800"/>
            <a:chExt cx="1066800" cy="1990725"/>
          </a:xfrm>
        </p:grpSpPr>
        <p:sp>
          <p:nvSpPr>
            <p:cNvPr id="897" name="Google Shape;897;p87"/>
            <p:cNvSpPr txBox="1"/>
            <p:nvPr/>
          </p:nvSpPr>
          <p:spPr>
            <a:xfrm>
              <a:off x="8382000" y="2209800"/>
              <a:ext cx="762000" cy="466725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536</a:t>
              </a:r>
              <a:endParaRPr/>
            </a:p>
          </p:txBody>
        </p:sp>
        <p:sp>
          <p:nvSpPr>
            <p:cNvPr id="898" name="Google Shape;898;p87"/>
            <p:cNvSpPr txBox="1"/>
            <p:nvPr/>
          </p:nvSpPr>
          <p:spPr>
            <a:xfrm>
              <a:off x="8077200" y="685800"/>
              <a:ext cx="1066800" cy="15621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Očekávání návratu?</a:t>
              </a:r>
              <a:endParaRPr/>
            </a:p>
          </p:txBody>
        </p:sp>
      </p:grpSp>
      <p:grpSp>
        <p:nvGrpSpPr>
          <p:cNvPr id="899" name="Google Shape;899;p87"/>
          <p:cNvGrpSpPr/>
          <p:nvPr/>
        </p:nvGrpSpPr>
        <p:grpSpPr>
          <a:xfrm>
            <a:off x="0" y="5257800"/>
            <a:ext cx="1828800" cy="1544637"/>
            <a:chOff x="0" y="5257800"/>
            <a:chExt cx="1828800" cy="1544637"/>
          </a:xfrm>
        </p:grpSpPr>
        <p:sp>
          <p:nvSpPr>
            <p:cNvPr id="900" name="Google Shape;900;p87"/>
            <p:cNvSpPr txBox="1"/>
            <p:nvPr/>
          </p:nvSpPr>
          <p:spPr>
            <a:xfrm>
              <a:off x="0" y="5257800"/>
              <a:ext cx="1055687" cy="430212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606</a:t>
              </a:r>
              <a:endParaRPr/>
            </a:p>
          </p:txBody>
        </p:sp>
        <p:sp>
          <p:nvSpPr>
            <p:cNvPr id="901" name="Google Shape;901;p87"/>
            <p:cNvSpPr txBox="1"/>
            <p:nvPr/>
          </p:nvSpPr>
          <p:spPr>
            <a:xfrm>
              <a:off x="0" y="5715000"/>
              <a:ext cx="1828800" cy="1087437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Varování Jeremiáše </a:t>
              </a:r>
              <a:r>
                <a:rPr b="1" i="0" lang="en-US" sz="24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 kap. 25</a:t>
              </a:r>
              <a:endParaRPr/>
            </a:p>
          </p:txBody>
        </p:sp>
      </p:grpSp>
      <p:grpSp>
        <p:nvGrpSpPr>
          <p:cNvPr id="902" name="Google Shape;902;p87"/>
          <p:cNvGrpSpPr/>
          <p:nvPr/>
        </p:nvGrpSpPr>
        <p:grpSpPr>
          <a:xfrm>
            <a:off x="1981200" y="5313362"/>
            <a:ext cx="1828800" cy="1544637"/>
            <a:chOff x="0" y="5257800"/>
            <a:chExt cx="1828800" cy="1544637"/>
          </a:xfrm>
        </p:grpSpPr>
        <p:sp>
          <p:nvSpPr>
            <p:cNvPr id="903" name="Google Shape;903;p87"/>
            <p:cNvSpPr txBox="1"/>
            <p:nvPr/>
          </p:nvSpPr>
          <p:spPr>
            <a:xfrm>
              <a:off x="0" y="5257800"/>
              <a:ext cx="1055687" cy="430212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596</a:t>
              </a:r>
              <a:endParaRPr/>
            </a:p>
          </p:txBody>
        </p:sp>
        <p:sp>
          <p:nvSpPr>
            <p:cNvPr id="904" name="Google Shape;904;p87"/>
            <p:cNvSpPr txBox="1"/>
            <p:nvPr/>
          </p:nvSpPr>
          <p:spPr>
            <a:xfrm>
              <a:off x="0" y="5715000"/>
              <a:ext cx="1828800" cy="1087437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CC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Dopis Jeremiáše </a:t>
              </a:r>
              <a:r>
                <a:rPr b="1" i="0" lang="en-US" sz="2400" u="non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kap. 29</a:t>
              </a:r>
              <a:endParaRPr/>
            </a:p>
          </p:txBody>
        </p:sp>
      </p:grpSp>
      <p:cxnSp>
        <p:nvCxnSpPr>
          <p:cNvPr id="905" name="Google Shape;905;p87"/>
          <p:cNvCxnSpPr/>
          <p:nvPr/>
        </p:nvCxnSpPr>
        <p:spPr>
          <a:xfrm>
            <a:off x="8458200" y="2819400"/>
            <a:ext cx="0" cy="609600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09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0" name="Google Shape;910;p88"/>
          <p:cNvGrpSpPr/>
          <p:nvPr/>
        </p:nvGrpSpPr>
        <p:grpSpPr>
          <a:xfrm>
            <a:off x="8001000" y="2743200"/>
            <a:ext cx="609600" cy="1524000"/>
            <a:chOff x="8001000" y="2743200"/>
            <a:chExt cx="609600" cy="1524000"/>
          </a:xfrm>
        </p:grpSpPr>
        <p:cxnSp>
          <p:nvCxnSpPr>
            <p:cNvPr id="911" name="Google Shape;911;p88"/>
            <p:cNvCxnSpPr/>
            <p:nvPr/>
          </p:nvCxnSpPr>
          <p:spPr>
            <a:xfrm>
              <a:off x="8305800" y="2743200"/>
              <a:ext cx="0" cy="1524000"/>
            </a:xfrm>
            <a:prstGeom prst="straightConnector1">
              <a:avLst/>
            </a:prstGeom>
            <a:noFill/>
            <a:ln cap="flat" cmpd="sng" w="762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912" name="Google Shape;912;p88"/>
            <p:cNvCxnSpPr/>
            <p:nvPr/>
          </p:nvCxnSpPr>
          <p:spPr>
            <a:xfrm>
              <a:off x="8001000" y="3124200"/>
              <a:ext cx="609600" cy="0"/>
            </a:xfrm>
            <a:prstGeom prst="straightConnector1">
              <a:avLst/>
            </a:prstGeom>
            <a:noFill/>
            <a:ln cap="flat" cmpd="sng" w="571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913" name="Google Shape;913;p88"/>
          <p:cNvGrpSpPr/>
          <p:nvPr/>
        </p:nvGrpSpPr>
        <p:grpSpPr>
          <a:xfrm>
            <a:off x="1403350" y="2524125"/>
            <a:ext cx="1371600" cy="4333875"/>
            <a:chOff x="1600200" y="2743200"/>
            <a:chExt cx="1371600" cy="4333875"/>
          </a:xfrm>
        </p:grpSpPr>
        <p:sp>
          <p:nvSpPr>
            <p:cNvPr id="914" name="Google Shape;914;p88"/>
            <p:cNvSpPr txBox="1"/>
            <p:nvPr/>
          </p:nvSpPr>
          <p:spPr>
            <a:xfrm>
              <a:off x="1600200" y="5657850"/>
              <a:ext cx="1371600" cy="1419225"/>
            </a:xfrm>
            <a:prstGeom prst="rect">
              <a:avLst/>
            </a:prstGeom>
            <a:noFill/>
            <a:ln cap="flat" cmpd="sng" w="12700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C00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CC0000"/>
                  </a:solidFill>
                  <a:latin typeface="Arial"/>
                  <a:ea typeface="Arial"/>
                  <a:cs typeface="Arial"/>
                  <a:sym typeface="Arial"/>
                </a:rPr>
                <a:t>538 </a:t>
              </a:r>
              <a:r>
                <a:rPr b="1" i="0" lang="en-US" sz="2400" u="none">
                  <a:solidFill>
                    <a:srgbClr val="9900CC"/>
                  </a:solidFill>
                  <a:latin typeface="Arial"/>
                  <a:ea typeface="Arial"/>
                  <a:cs typeface="Arial"/>
                  <a:sym typeface="Arial"/>
                </a:rPr>
                <a:t>Daniel modli-tba</a:t>
              </a:r>
              <a:endParaRPr/>
            </a:p>
          </p:txBody>
        </p:sp>
        <p:cxnSp>
          <p:nvCxnSpPr>
            <p:cNvPr id="915" name="Google Shape;915;p88"/>
            <p:cNvCxnSpPr/>
            <p:nvPr/>
          </p:nvCxnSpPr>
          <p:spPr>
            <a:xfrm>
              <a:off x="2362200" y="3200400"/>
              <a:ext cx="0" cy="2514600"/>
            </a:xfrm>
            <a:prstGeom prst="straightConnector1">
              <a:avLst/>
            </a:prstGeom>
            <a:noFill/>
            <a:ln cap="flat" cmpd="sng" w="57150">
              <a:solidFill>
                <a:schemeClr val="dk1"/>
              </a:solidFill>
              <a:prstDash val="solid"/>
              <a:miter lim="800000"/>
              <a:headEnd len="med" w="med" type="none"/>
              <a:tailEnd len="sm" w="sm" type="triangle"/>
            </a:ln>
          </p:spPr>
        </p:cxnSp>
        <p:sp>
          <p:nvSpPr>
            <p:cNvPr id="916" name="Google Shape;916;p88"/>
            <p:cNvSpPr txBox="1"/>
            <p:nvPr/>
          </p:nvSpPr>
          <p:spPr>
            <a:xfrm>
              <a:off x="1981200" y="2743200"/>
              <a:ext cx="762000" cy="469900"/>
            </a:xfrm>
            <a:prstGeom prst="rect">
              <a:avLst/>
            </a:prstGeom>
            <a:noFill/>
            <a:ln cap="flat" cmpd="sng" w="12700">
              <a:solidFill>
                <a:srgbClr val="FF006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538</a:t>
              </a:r>
              <a:endParaRPr/>
            </a:p>
          </p:txBody>
        </p:sp>
      </p:grpSp>
      <p:sp>
        <p:nvSpPr>
          <p:cNvPr id="917" name="Google Shape;917;p88"/>
          <p:cNvSpPr txBox="1"/>
          <p:nvPr/>
        </p:nvSpPr>
        <p:spPr>
          <a:xfrm>
            <a:off x="2438400" y="4800600"/>
            <a:ext cx="1752600" cy="1273175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dk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CC0000"/>
                </a:solidFill>
                <a:latin typeface="Arial Narrow"/>
                <a:ea typeface="Arial Narrow"/>
                <a:cs typeface="Arial Narrow"/>
                <a:sym typeface="Arial Narrow"/>
              </a:rPr>
              <a:t>Příkaz ke znovuvysta-vění po 70 letech zajetí</a:t>
            </a:r>
            <a:endParaRPr/>
          </a:p>
        </p:txBody>
      </p:sp>
      <p:cxnSp>
        <p:nvCxnSpPr>
          <p:cNvPr id="918" name="Google Shape;918;p88"/>
          <p:cNvCxnSpPr/>
          <p:nvPr/>
        </p:nvCxnSpPr>
        <p:spPr>
          <a:xfrm>
            <a:off x="0" y="4267200"/>
            <a:ext cx="9144000" cy="0"/>
          </a:xfrm>
          <a:prstGeom prst="straightConnector1">
            <a:avLst/>
          </a:prstGeom>
          <a:noFill/>
          <a:ln cap="flat" cmpd="sng" w="57150">
            <a:solidFill>
              <a:schemeClr val="dk2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19" name="Google Shape;919;p88"/>
          <p:cNvCxnSpPr/>
          <p:nvPr/>
        </p:nvCxnSpPr>
        <p:spPr>
          <a:xfrm>
            <a:off x="8915400" y="685800"/>
            <a:ext cx="0" cy="35814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920" name="Google Shape;920;p88"/>
          <p:cNvSpPr txBox="1"/>
          <p:nvPr/>
        </p:nvSpPr>
        <p:spPr>
          <a:xfrm>
            <a:off x="479425" y="677862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1" name="Google Shape;921;p88"/>
          <p:cNvSpPr txBox="1"/>
          <p:nvPr/>
        </p:nvSpPr>
        <p:spPr>
          <a:xfrm>
            <a:off x="2590800" y="3810000"/>
            <a:ext cx="1600200" cy="457200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66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FF66"/>
                </a:solidFill>
                <a:latin typeface="Arial Narrow"/>
                <a:ea typeface="Arial Narrow"/>
                <a:cs typeface="Arial Narrow"/>
                <a:sym typeface="Arial Narrow"/>
              </a:rPr>
              <a:t>7 týden</a:t>
            </a:r>
            <a:endParaRPr/>
          </a:p>
        </p:txBody>
      </p:sp>
      <p:sp>
        <p:nvSpPr>
          <p:cNvPr id="922" name="Google Shape;922;p88"/>
          <p:cNvSpPr txBox="1"/>
          <p:nvPr/>
        </p:nvSpPr>
        <p:spPr>
          <a:xfrm>
            <a:off x="4191000" y="3810000"/>
            <a:ext cx="33528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Black"/>
              <a:buNone/>
            </a:pPr>
            <a:r>
              <a:rPr b="0" i="0" lang="en-US" sz="24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62 týdnů</a:t>
            </a:r>
            <a:endParaRPr/>
          </a:p>
        </p:txBody>
      </p:sp>
      <p:sp>
        <p:nvSpPr>
          <p:cNvPr id="923" name="Google Shape;923;p88"/>
          <p:cNvSpPr txBox="1"/>
          <p:nvPr/>
        </p:nvSpPr>
        <p:spPr>
          <a:xfrm>
            <a:off x="304800" y="0"/>
            <a:ext cx="83820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3200"/>
              <a:buFont typeface="Arial Black"/>
              <a:buNone/>
            </a:pPr>
            <a:r>
              <a:rPr b="0" i="0" lang="en-US" sz="3200" u="sng">
                <a:solidFill>
                  <a:srgbClr val="CC3300"/>
                </a:solidFill>
                <a:latin typeface="Arial Black"/>
                <a:ea typeface="Arial Black"/>
                <a:cs typeface="Arial Black"/>
                <a:sym typeface="Arial Black"/>
              </a:rPr>
              <a:t>První</a:t>
            </a:r>
            <a:r>
              <a:rPr b="0" i="0" lang="en-US" sz="3200" u="none">
                <a:solidFill>
                  <a:srgbClr val="CC3300"/>
                </a:solidFill>
                <a:latin typeface="Arial Black"/>
                <a:ea typeface="Arial Black"/>
                <a:cs typeface="Arial Black"/>
                <a:sym typeface="Arial Black"/>
              </a:rPr>
              <a:t> „slovo“ o znovuvystavění</a:t>
            </a:r>
            <a:endParaRPr/>
          </a:p>
        </p:txBody>
      </p:sp>
      <p:cxnSp>
        <p:nvCxnSpPr>
          <p:cNvPr id="924" name="Google Shape;924;p88"/>
          <p:cNvCxnSpPr/>
          <p:nvPr/>
        </p:nvCxnSpPr>
        <p:spPr>
          <a:xfrm>
            <a:off x="2667000" y="685800"/>
            <a:ext cx="6248400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925" name="Google Shape;925;p88"/>
          <p:cNvSpPr txBox="1"/>
          <p:nvPr/>
        </p:nvSpPr>
        <p:spPr>
          <a:xfrm>
            <a:off x="2667000" y="685800"/>
            <a:ext cx="6248400" cy="457200"/>
          </a:xfrm>
          <a:prstGeom prst="rect">
            <a:avLst/>
          </a:prstGeom>
          <a:solidFill>
            <a:srgbClr val="33CC3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Black"/>
              <a:buNone/>
            </a:pPr>
            <a:r>
              <a:rPr b="0" i="0" lang="en-US" sz="24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7 0     t    ý    d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24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n ů</a:t>
            </a:r>
            <a:endParaRPr/>
          </a:p>
        </p:txBody>
      </p:sp>
      <p:sp>
        <p:nvSpPr>
          <p:cNvPr id="926" name="Google Shape;926;p88"/>
          <p:cNvSpPr txBox="1"/>
          <p:nvPr/>
        </p:nvSpPr>
        <p:spPr>
          <a:xfrm>
            <a:off x="7543800" y="3810000"/>
            <a:ext cx="1371600" cy="457200"/>
          </a:xfrm>
          <a:prstGeom prst="rect">
            <a:avLst/>
          </a:prstGeom>
          <a:solidFill>
            <a:srgbClr val="3366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 Black"/>
              <a:buNone/>
            </a:pPr>
            <a:r>
              <a:rPr b="0" i="0" lang="en-US" sz="2000" u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1 týden</a:t>
            </a:r>
            <a:endParaRPr/>
          </a:p>
        </p:txBody>
      </p:sp>
      <p:sp>
        <p:nvSpPr>
          <p:cNvPr id="927" name="Google Shape;927;p88"/>
          <p:cNvSpPr txBox="1"/>
          <p:nvPr/>
        </p:nvSpPr>
        <p:spPr>
          <a:xfrm>
            <a:off x="2438400" y="4724400"/>
            <a:ext cx="1219200" cy="896937"/>
          </a:xfrm>
          <a:prstGeom prst="rect">
            <a:avLst/>
          </a:prstGeom>
          <a:solidFill>
            <a:srgbClr val="FF0000"/>
          </a:solidFill>
          <a:ln cap="flat" cmpd="sng" w="12700">
            <a:solidFill>
              <a:schemeClr val="dk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536 </a:t>
            </a:r>
            <a:r>
              <a:rPr b="1" i="0" lang="en-US" sz="28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Kýrus</a:t>
            </a:r>
            <a:endParaRPr/>
          </a:p>
        </p:txBody>
      </p:sp>
      <p:sp>
        <p:nvSpPr>
          <p:cNvPr id="928" name="Google Shape;928;p88"/>
          <p:cNvSpPr txBox="1"/>
          <p:nvPr/>
        </p:nvSpPr>
        <p:spPr>
          <a:xfrm>
            <a:off x="2667000" y="4267200"/>
            <a:ext cx="48768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AF4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AF400"/>
                </a:solidFill>
                <a:latin typeface="Arial"/>
                <a:ea typeface="Arial"/>
                <a:cs typeface="Arial"/>
                <a:sym typeface="Arial"/>
              </a:rPr>
              <a:t>483 roků až k pomazanému</a:t>
            </a:r>
            <a:endParaRPr/>
          </a:p>
        </p:txBody>
      </p:sp>
      <p:sp>
        <p:nvSpPr>
          <p:cNvPr id="929" name="Google Shape;929;p88"/>
          <p:cNvSpPr txBox="1"/>
          <p:nvPr/>
        </p:nvSpPr>
        <p:spPr>
          <a:xfrm>
            <a:off x="5410200" y="4724400"/>
            <a:ext cx="3581400" cy="676275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Mohl by Ježíš přijít dřív? </a:t>
            </a:r>
            <a:endParaRPr/>
          </a:p>
        </p:txBody>
      </p:sp>
      <p:sp>
        <p:nvSpPr>
          <p:cNvPr id="930" name="Google Shape;930;p88"/>
          <p:cNvSpPr txBox="1"/>
          <p:nvPr/>
        </p:nvSpPr>
        <p:spPr>
          <a:xfrm>
            <a:off x="4191000" y="5410200"/>
            <a:ext cx="1981200" cy="1263650"/>
          </a:xfrm>
          <a:prstGeom prst="rect">
            <a:avLst/>
          </a:prstGeom>
          <a:noFill/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6600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33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536                   </a:t>
            </a:r>
            <a:r>
              <a:rPr b="1" i="0" lang="en-US" sz="2400" u="sng">
                <a:solidFill>
                  <a:srgbClr val="33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- 483</a:t>
            </a:r>
            <a:endParaRPr b="1" i="0" sz="2400" u="none">
              <a:solidFill>
                <a:schemeClr val="accent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50000"/>
              </a:lnSpc>
              <a:spcBef>
                <a:spcPts val="14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Times New Roman"/>
              <a:buNone/>
            </a:pPr>
            <a:r>
              <a:rPr b="1" i="0" lang="en-US" sz="2400" u="sng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1" i="0" lang="en-US" sz="2800" u="sng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53 př. K.</a:t>
            </a:r>
            <a:endParaRPr/>
          </a:p>
        </p:txBody>
      </p:sp>
      <p:sp>
        <p:nvSpPr>
          <p:cNvPr id="931" name="Google Shape;931;p88"/>
          <p:cNvSpPr txBox="1"/>
          <p:nvPr/>
        </p:nvSpPr>
        <p:spPr>
          <a:xfrm>
            <a:off x="6705600" y="1752600"/>
            <a:ext cx="1143000" cy="7747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53 </a:t>
            </a:r>
            <a:r>
              <a:rPr b="1" i="0" lang="en-US" sz="20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př. Kr.</a:t>
            </a:r>
            <a:endParaRPr/>
          </a:p>
        </p:txBody>
      </p:sp>
      <p:cxnSp>
        <p:nvCxnSpPr>
          <p:cNvPr id="932" name="Google Shape;932;p88"/>
          <p:cNvCxnSpPr/>
          <p:nvPr/>
        </p:nvCxnSpPr>
        <p:spPr>
          <a:xfrm>
            <a:off x="2667000" y="685800"/>
            <a:ext cx="0" cy="40386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sm" w="sm" type="triangle"/>
          </a:ln>
        </p:spPr>
      </p:cxnSp>
      <p:sp>
        <p:nvSpPr>
          <p:cNvPr id="933" name="Google Shape;933;p88"/>
          <p:cNvSpPr txBox="1"/>
          <p:nvPr/>
        </p:nvSpPr>
        <p:spPr>
          <a:xfrm>
            <a:off x="0" y="3276600"/>
            <a:ext cx="2362200" cy="457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99"/>
                </a:solidFill>
                <a:latin typeface="Arial"/>
                <a:ea typeface="Arial"/>
                <a:cs typeface="Arial"/>
                <a:sym typeface="Arial"/>
              </a:rPr>
              <a:t>68 roků</a:t>
            </a:r>
            <a:endParaRPr/>
          </a:p>
        </p:txBody>
      </p:sp>
      <p:grpSp>
        <p:nvGrpSpPr>
          <p:cNvPr id="934" name="Google Shape;934;p88"/>
          <p:cNvGrpSpPr/>
          <p:nvPr/>
        </p:nvGrpSpPr>
        <p:grpSpPr>
          <a:xfrm>
            <a:off x="0" y="1447800"/>
            <a:ext cx="2667000" cy="2811462"/>
            <a:chOff x="0" y="1447800"/>
            <a:chExt cx="2667000" cy="2811462"/>
          </a:xfrm>
        </p:grpSpPr>
        <p:sp>
          <p:nvSpPr>
            <p:cNvPr id="935" name="Google Shape;935;p88"/>
            <p:cNvSpPr txBox="1"/>
            <p:nvPr/>
          </p:nvSpPr>
          <p:spPr>
            <a:xfrm>
              <a:off x="0" y="3802062"/>
              <a:ext cx="2667000" cy="45720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70  roků</a:t>
              </a:r>
              <a:endParaRPr/>
            </a:p>
          </p:txBody>
        </p:sp>
        <p:sp>
          <p:nvSpPr>
            <p:cNvPr id="936" name="Google Shape;936;p88"/>
            <p:cNvSpPr txBox="1"/>
            <p:nvPr/>
          </p:nvSpPr>
          <p:spPr>
            <a:xfrm>
              <a:off x="0" y="1447800"/>
              <a:ext cx="1371600" cy="908050"/>
            </a:xfrm>
            <a:prstGeom prst="rect">
              <a:avLst/>
            </a:prstGeom>
            <a:noFill/>
            <a:ln cap="flat" cmpd="sng" w="12700">
              <a:solidFill>
                <a:srgbClr val="33996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Zajetí </a:t>
              </a:r>
              <a:endParaRPr/>
            </a:p>
            <a:p>
              <a:pPr indent="0" lvl="0" marL="0" marR="0" rtl="0" algn="l">
                <a:lnSpc>
                  <a:spcPct val="70000"/>
                </a:lnSpc>
                <a:spcBef>
                  <a:spcPts val="1200"/>
                </a:spcBef>
                <a:spcAft>
                  <a:spcPts val="0"/>
                </a:spcAft>
                <a:buClr>
                  <a:srgbClr val="FF0066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0066"/>
                  </a:solidFill>
                  <a:latin typeface="Arial"/>
                  <a:ea typeface="Arial"/>
                  <a:cs typeface="Arial"/>
                  <a:sym typeface="Arial"/>
                </a:rPr>
                <a:t>606 </a:t>
              </a:r>
              <a:r>
                <a:rPr b="1" i="0" lang="en-US" sz="1800" u="none">
                  <a:solidFill>
                    <a:srgbClr val="FF0066"/>
                  </a:solidFill>
                  <a:latin typeface="Arial"/>
                  <a:ea typeface="Arial"/>
                  <a:cs typeface="Arial"/>
                  <a:sym typeface="Arial"/>
                </a:rPr>
                <a:t>př. </a:t>
              </a:r>
              <a:endParaRPr/>
            </a:p>
          </p:txBody>
        </p:sp>
        <p:cxnSp>
          <p:nvCxnSpPr>
            <p:cNvPr id="937" name="Google Shape;937;p88"/>
            <p:cNvCxnSpPr/>
            <p:nvPr/>
          </p:nvCxnSpPr>
          <p:spPr>
            <a:xfrm flipH="1" rot="10800000">
              <a:off x="0" y="3048000"/>
              <a:ext cx="381000" cy="762000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med" w="med" type="none"/>
              <a:tailEnd len="sm" w="sm" type="triangle"/>
            </a:ln>
          </p:spPr>
        </p:cxnSp>
      </p:grpSp>
      <p:sp>
        <p:nvSpPr>
          <p:cNvPr id="938" name="Google Shape;938;p88"/>
          <p:cNvSpPr txBox="1"/>
          <p:nvPr/>
        </p:nvSpPr>
        <p:spPr>
          <a:xfrm>
            <a:off x="2667000" y="2971800"/>
            <a:ext cx="47847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7 týdnů + 62 týdnů </a:t>
            </a:r>
            <a:r>
              <a:rPr b="1" i="0" lang="en-US" sz="2400" u="none">
                <a:solidFill>
                  <a:srgbClr val="3333FF"/>
                </a:solidFill>
                <a:latin typeface="Arial Narrow"/>
                <a:ea typeface="Arial Narrow"/>
                <a:cs typeface="Arial Narrow"/>
                <a:sym typeface="Arial Narrow"/>
              </a:rPr>
              <a:t>= 69 týdnů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= </a:t>
            </a: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483 let</a:t>
            </a:r>
            <a:endParaRPr/>
          </a:p>
        </p:txBody>
      </p:sp>
      <p:sp>
        <p:nvSpPr>
          <p:cNvPr id="939" name="Google Shape;939;p88"/>
          <p:cNvSpPr txBox="1"/>
          <p:nvPr/>
        </p:nvSpPr>
        <p:spPr>
          <a:xfrm>
            <a:off x="2667000" y="1219200"/>
            <a:ext cx="6172200" cy="4333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AF4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AF400"/>
                </a:solidFill>
                <a:latin typeface="Arial"/>
                <a:ea typeface="Arial"/>
                <a:cs typeface="Arial"/>
                <a:sym typeface="Arial"/>
              </a:rPr>
              <a:t>70 x 7 dnů  =  </a:t>
            </a: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4  9  0</a:t>
            </a:r>
            <a:r>
              <a:rPr b="1" i="0" lang="en-US" sz="2800" u="none">
                <a:solidFill>
                  <a:srgbClr val="FAF400"/>
                </a:solidFill>
                <a:latin typeface="Arial"/>
                <a:ea typeface="Arial"/>
                <a:cs typeface="Arial"/>
                <a:sym typeface="Arial"/>
              </a:rPr>
              <a:t>  	l e t </a:t>
            </a:r>
            <a:endParaRPr/>
          </a:p>
        </p:txBody>
      </p:sp>
      <p:sp>
        <p:nvSpPr>
          <p:cNvPr id="940" name="Google Shape;940;p88"/>
          <p:cNvSpPr txBox="1"/>
          <p:nvPr/>
        </p:nvSpPr>
        <p:spPr>
          <a:xfrm>
            <a:off x="2484437" y="3403600"/>
            <a:ext cx="1706562" cy="831850"/>
          </a:xfrm>
          <a:prstGeom prst="rect">
            <a:avLst/>
          </a:prstGeom>
          <a:solidFill>
            <a:srgbClr val="CC9900"/>
          </a:solidFill>
          <a:ln cap="flat" cmpd="sng" w="9525">
            <a:solidFill>
              <a:srgbClr val="9933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Stavba Jeruzaléma</a:t>
            </a:r>
            <a:endParaRPr/>
          </a:p>
        </p:txBody>
      </p:sp>
      <p:sp>
        <p:nvSpPr>
          <p:cNvPr id="941" name="Google Shape;941;p88"/>
          <p:cNvSpPr txBox="1"/>
          <p:nvPr/>
        </p:nvSpPr>
        <p:spPr>
          <a:xfrm>
            <a:off x="4191000" y="3429000"/>
            <a:ext cx="3352800" cy="466725"/>
          </a:xfrm>
          <a:prstGeom prst="rect">
            <a:avLst/>
          </a:prstGeom>
          <a:solidFill>
            <a:srgbClr val="3333FF"/>
          </a:solidFill>
          <a:ln cap="flat" cmpd="sng" w="9525">
            <a:solidFill>
              <a:srgbClr val="9933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Příprava na Mesiáše</a:t>
            </a:r>
            <a:endParaRPr/>
          </a:p>
        </p:txBody>
      </p:sp>
      <p:sp>
        <p:nvSpPr>
          <p:cNvPr id="942" name="Google Shape;942;p88"/>
          <p:cNvSpPr txBox="1"/>
          <p:nvPr/>
        </p:nvSpPr>
        <p:spPr>
          <a:xfrm>
            <a:off x="6516687" y="2590800"/>
            <a:ext cx="1511300" cy="835025"/>
          </a:xfrm>
          <a:prstGeom prst="rect">
            <a:avLst/>
          </a:prstGeom>
          <a:noFill/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Ježíšův křest</a:t>
            </a:r>
            <a:endParaRPr/>
          </a:p>
        </p:txBody>
      </p:sp>
      <p:sp>
        <p:nvSpPr>
          <p:cNvPr id="943" name="Google Shape;943;p88"/>
          <p:cNvSpPr txBox="1"/>
          <p:nvPr/>
        </p:nvSpPr>
        <p:spPr>
          <a:xfrm>
            <a:off x="8382000" y="1981200"/>
            <a:ext cx="869950" cy="1006475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Smrt Ště-pána</a:t>
            </a:r>
            <a:endParaRPr/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0"/>
          <p:cNvSpPr txBox="1"/>
          <p:nvPr/>
        </p:nvSpPr>
        <p:spPr>
          <a:xfrm>
            <a:off x="304800" y="228600"/>
            <a:ext cx="8458200" cy="641350"/>
          </a:xfrm>
          <a:prstGeom prst="rect">
            <a:avLst/>
          </a:prstGeom>
          <a:solidFill>
            <a:srgbClr val="9900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Hlavní věc, o které mluvíme!</a:t>
            </a:r>
            <a:endParaRPr/>
          </a:p>
        </p:txBody>
      </p:sp>
      <p:sp>
        <p:nvSpPr>
          <p:cNvPr id="131" name="Google Shape;131;p20"/>
          <p:cNvSpPr txBox="1"/>
          <p:nvPr/>
        </p:nvSpPr>
        <p:spPr>
          <a:xfrm>
            <a:off x="304800" y="1066800"/>
            <a:ext cx="8534400" cy="3262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Žid 8,1–2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 se však mezitím stalo hlavní věcí, co se požaduje od nás, abychom tomu věřili?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1"/>
          <p:cNvSpPr txBox="1"/>
          <p:nvPr/>
        </p:nvSpPr>
        <p:spPr>
          <a:xfrm>
            <a:off x="381000" y="609600"/>
            <a:ext cx="8305800" cy="4937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Font typeface="Arial"/>
              <a:buNone/>
            </a:pPr>
            <a:r>
              <a:rPr b="1" i="0" lang="en-US" sz="60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Proroctví o dějinách velkého sporu proti svatyni </a:t>
            </a:r>
            <a:endParaRPr/>
          </a:p>
          <a:p>
            <a:pPr indent="0" lvl="0" marL="0" marR="0" rtl="0" algn="ctr">
              <a:lnSpc>
                <a:spcPct val="120000"/>
              </a:lnSpc>
              <a:spcBef>
                <a:spcPts val="3000"/>
              </a:spcBef>
              <a:spcAft>
                <a:spcPts val="0"/>
              </a:spcAft>
              <a:buClr>
                <a:srgbClr val="CC0000"/>
              </a:buClr>
              <a:buSzPts val="6000"/>
              <a:buFont typeface="Arial"/>
              <a:buNone/>
            </a:pPr>
            <a:r>
              <a:rPr b="1" i="0" lang="en-US" sz="60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v Danieli 8–12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